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8" r:id="rId3"/>
    <p:sldId id="263" r:id="rId4"/>
    <p:sldId id="269" r:id="rId5"/>
    <p:sldId id="277" r:id="rId6"/>
    <p:sldId id="267" r:id="rId7"/>
    <p:sldId id="281" r:id="rId8"/>
    <p:sldId id="282" r:id="rId9"/>
    <p:sldId id="279" r:id="rId10"/>
    <p:sldId id="284" r:id="rId11"/>
    <p:sldId id="280" r:id="rId12"/>
    <p:sldId id="278" r:id="rId13"/>
    <p:sldId id="283" r:id="rId14"/>
    <p:sldId id="266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A3D4-9606-4D03-97CC-E18081EACC99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91DE0-26BA-4EAF-9D58-CC7EC7B04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3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3588" y="1772816"/>
            <a:ext cx="7416824" cy="234388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образовательного процесса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2024/25 учебном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связи с изменениями ФГОС и ФОП общего</a:t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</a:p>
        </p:txBody>
      </p:sp>
      <p:pic>
        <p:nvPicPr>
          <p:cNvPr id="4" name="object 2"/>
          <p:cNvPicPr/>
          <p:nvPr/>
        </p:nvPicPr>
        <p:blipFill rotWithShape="1">
          <a:blip r:embed="rId2" cstate="print"/>
          <a:srcRect t="39749"/>
          <a:stretch/>
        </p:blipFill>
        <p:spPr>
          <a:xfrm>
            <a:off x="1" y="5157192"/>
            <a:ext cx="9143999" cy="1700805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15280"/>
            <a:ext cx="6840760" cy="51797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Корнеева Анна Борисовна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мая 2024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7222980">
            <a:off x="8225409" y="5683784"/>
            <a:ext cx="342543" cy="13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6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4319173" cy="548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3"/>
          <a:stretch/>
        </p:blipFill>
        <p:spPr bwMode="auto">
          <a:xfrm>
            <a:off x="4750523" y="308085"/>
            <a:ext cx="4300264" cy="567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352"/>
          <a:stretch/>
        </p:blipFill>
        <p:spPr bwMode="auto">
          <a:xfrm>
            <a:off x="358034" y="5661248"/>
            <a:ext cx="439248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14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на уровне среднего общего образования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1556792"/>
            <a:ext cx="8259082" cy="2880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Внесены </a:t>
            </a:r>
            <a:r>
              <a:rPr lang="ru-RU" sz="2400" dirty="0"/>
              <a:t>изменения в ФРП по учебным </a:t>
            </a:r>
            <a:r>
              <a:rPr lang="ru-RU" sz="2400" dirty="0" smtClean="0"/>
              <a:t>предметам:</a:t>
            </a:r>
          </a:p>
          <a:p>
            <a:pPr lvl="1"/>
            <a:r>
              <a:rPr lang="ru-RU" sz="2000" dirty="0" smtClean="0"/>
              <a:t> </a:t>
            </a:r>
            <a:r>
              <a:rPr lang="ru-RU" sz="2000" b="1" i="1" dirty="0"/>
              <a:t>«Литература</a:t>
            </a:r>
            <a:r>
              <a:rPr lang="ru-RU" sz="2000" i="1" dirty="0" smtClean="0"/>
              <a:t>» (базовый и углублённый уровни), </a:t>
            </a:r>
          </a:p>
          <a:p>
            <a:pPr lvl="1"/>
            <a:r>
              <a:rPr lang="ru-RU" sz="2000" b="1" i="1" dirty="0" smtClean="0"/>
              <a:t>«История</a:t>
            </a:r>
            <a:r>
              <a:rPr lang="ru-RU" sz="2000" i="1" dirty="0" smtClean="0"/>
              <a:t>» (базовый уровень), </a:t>
            </a:r>
          </a:p>
          <a:p>
            <a:pPr lvl="1"/>
            <a:r>
              <a:rPr lang="ru-RU" sz="2000" b="1" i="1" dirty="0" smtClean="0"/>
              <a:t>«Обществознание</a:t>
            </a:r>
            <a:r>
              <a:rPr lang="ru-RU" sz="2000" i="1" dirty="0" smtClean="0"/>
              <a:t>» (базовый уровень), </a:t>
            </a:r>
          </a:p>
          <a:p>
            <a:pPr lvl="1"/>
            <a:r>
              <a:rPr lang="ru-RU" sz="2000" b="1" i="1" dirty="0" smtClean="0"/>
              <a:t>«</a:t>
            </a:r>
            <a:r>
              <a:rPr lang="ru-RU" sz="2000" b="1" i="1" dirty="0"/>
              <a:t>География</a:t>
            </a:r>
            <a:r>
              <a:rPr lang="ru-RU" sz="2000" i="1" dirty="0" smtClean="0"/>
              <a:t>» (базовый уровень), </a:t>
            </a:r>
          </a:p>
          <a:p>
            <a:pPr lvl="1"/>
            <a:r>
              <a:rPr lang="ru-RU" sz="2000" i="1" dirty="0" smtClean="0"/>
              <a:t>модули по физической культуре. </a:t>
            </a:r>
          </a:p>
          <a:p>
            <a:r>
              <a:rPr lang="ru-RU" sz="2400" dirty="0" smtClean="0"/>
              <a:t>Утверждены варианты учебных планов для технологического, естественно-научного, гуманитарного, универсального профилей</a:t>
            </a:r>
            <a:endParaRPr lang="ru-RU" sz="2400" dirty="0"/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36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Учебно-методическое обеспечение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14769"/>
            <a:ext cx="8136904" cy="14221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Приказ Министерства просвещения Российской Федерации № 119 от 21.02.2024 “О внесении изменений в приложения № 1 и № 2 к приказу Министерства просвещения Российской Федерации от 21 сентября 2022 г. N 858 “Об утверждении федерального перечня </a:t>
            </a:r>
            <a:r>
              <a:rPr lang="ru-RU" sz="1800" b="1" dirty="0" smtClean="0"/>
              <a:t>учебников…”</a:t>
            </a:r>
            <a:endParaRPr lang="ru-RU" sz="1800" b="1" dirty="0"/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96773"/>
              </p:ext>
            </p:extLst>
          </p:nvPr>
        </p:nvGraphicFramePr>
        <p:xfrm>
          <a:off x="251520" y="2996952"/>
          <a:ext cx="8136904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>
                  <a:extLst>
                    <a:ext uri="{9D8B030D-6E8A-4147-A177-3AD203B41FA5}">
                      <a16:colId xmlns="" xmlns:a16="http://schemas.microsoft.com/office/drawing/2014/main" val="4104529046"/>
                    </a:ext>
                  </a:extLst>
                </a:gridCol>
                <a:gridCol w="2034226">
                  <a:extLst>
                    <a:ext uri="{9D8B030D-6E8A-4147-A177-3AD203B41FA5}">
                      <a16:colId xmlns="" xmlns:a16="http://schemas.microsoft.com/office/drawing/2014/main" val="785718980"/>
                    </a:ext>
                  </a:extLst>
                </a:gridCol>
                <a:gridCol w="2034226">
                  <a:extLst>
                    <a:ext uri="{9D8B030D-6E8A-4147-A177-3AD203B41FA5}">
                      <a16:colId xmlns="" xmlns:a16="http://schemas.microsoft.com/office/drawing/2014/main" val="3309160718"/>
                    </a:ext>
                  </a:extLst>
                </a:gridCol>
                <a:gridCol w="2034226">
                  <a:extLst>
                    <a:ext uri="{9D8B030D-6E8A-4147-A177-3AD203B41FA5}">
                      <a16:colId xmlns="" xmlns:a16="http://schemas.microsoft.com/office/drawing/2014/main" val="2136197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Заказано экз.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сумму (руб.)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Идёт заказ учебников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для СОО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0691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2023/2024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387 292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218 034 022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703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2024/2025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282 886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191 130 241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61 943 329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45439022"/>
                  </a:ext>
                </a:extLst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251520" y="4941169"/>
            <a:ext cx="8136904" cy="115212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lvl="1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школы заказывают в первую очередь учебники, завершившие срок эксплуатации;</a:t>
            </a:r>
          </a:p>
          <a:p>
            <a:pPr lvl="1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дефиците финансовых средств школы заказывают учебную литературу не первостепенной важности: рабочие тетради, прописи.</a:t>
            </a:r>
          </a:p>
        </p:txBody>
      </p:sp>
    </p:spTree>
    <p:extLst>
      <p:ext uri="{BB962C8B-B14F-4D97-AF65-F5344CB8AC3E}">
        <p14:creationId xmlns:p14="http://schemas.microsoft.com/office/powerpoint/2010/main" val="74195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Первостепенные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подготовки к новому учебному году 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учётом изменений во ФГОС и ФОП начального, основного и среднего общего образования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208912" cy="3268960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изменения в образовательные программы;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учебные планы с учётом изменений в ФОП;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обучение предметов на углублённом уровне для обучающихся начального и основного общего образования;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обучение по индивидуальным учебным планам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прохождение курсовой подготовки на цифровой платформе экосистемы ДПО всеми учителями ОБЗР и труда (технологии);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изучение учителями-предметниками изменений в федеральных рабочих программах;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анализ имеющихся материально-технических, учебно-методических и др. условий реализации основной образовательной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996310">
            <a:off x="467544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Желаем успешного завершения учебного года!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9144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10" y="332656"/>
            <a:ext cx="8107422" cy="1872208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/>
              <a:t>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</a:t>
            </a:r>
            <a:r>
              <a:rPr lang="ru-RU" b="1" dirty="0"/>
              <a:t>от 27.12.2023 № </a:t>
            </a:r>
            <a:r>
              <a:rPr lang="ru-RU" b="1" dirty="0" smtClean="0"/>
              <a:t>1028 «</a:t>
            </a:r>
            <a:r>
              <a:rPr lang="ru-RU" dirty="0" smtClean="0"/>
              <a:t>О </a:t>
            </a:r>
            <a:r>
              <a:rPr lang="ru-RU" dirty="0"/>
              <a:t>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</a:t>
            </a:r>
            <a:r>
              <a:rPr lang="ru-RU" b="1" dirty="0"/>
              <a:t> федеральных государственных образовательных стандартов основного общего образования и среднего общего </a:t>
            </a:r>
            <a:r>
              <a:rPr lang="ru-RU" b="1" dirty="0" smtClean="0"/>
              <a:t>образования»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(вступает в силу с 1 сентября 2024 года)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53010" y="4797152"/>
            <a:ext cx="8107422" cy="12961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предмету «Основы безопасности и защиты Родины».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по физической культуре остались неизменными.</a:t>
            </a:r>
          </a:p>
        </p:txBody>
      </p:sp>
      <p:sp>
        <p:nvSpPr>
          <p:cNvPr id="7" name="Объект 6"/>
          <p:cNvSpPr txBox="1">
            <a:spLocks/>
          </p:cNvSpPr>
          <p:nvPr/>
        </p:nvSpPr>
        <p:spPr>
          <a:xfrm>
            <a:off x="353010" y="2349136"/>
            <a:ext cx="8107422" cy="21851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Изменения касаются предметной области «Физическая культура и основы безопасности жизнедеятельности» на уровнях ООО и СОО</a:t>
            </a:r>
          </a:p>
          <a:p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929711"/>
              </p:ext>
            </p:extLst>
          </p:nvPr>
        </p:nvGraphicFramePr>
        <p:xfrm>
          <a:off x="467543" y="3068960"/>
          <a:ext cx="792088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1">
                  <a:extLst>
                    <a:ext uri="{9D8B030D-6E8A-4147-A177-3AD203B41FA5}">
                      <a16:colId xmlns="" xmlns:a16="http://schemas.microsoft.com/office/drawing/2014/main" val="328491636"/>
                    </a:ext>
                  </a:extLst>
                </a:gridCol>
                <a:gridCol w="3960441">
                  <a:extLst>
                    <a:ext uri="{9D8B030D-6E8A-4147-A177-3AD203B41FA5}">
                      <a16:colId xmlns="" xmlns:a16="http://schemas.microsoft.com/office/drawing/2014/main" val="339859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4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939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5108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136904" cy="204482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от 22.01.2024 № </a:t>
            </a:r>
            <a:r>
              <a:rPr lang="ru-RU" sz="2000" b="1" dirty="0" smtClean="0"/>
              <a:t>31 "</a:t>
            </a:r>
            <a:r>
              <a:rPr lang="ru-RU" sz="2000" dirty="0"/>
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</a:t>
            </a:r>
            <a:r>
              <a:rPr lang="ru-RU" sz="2000" b="1" dirty="0"/>
              <a:t>федеральных государственных образовательных стандартов начального общего образования и основного общего </a:t>
            </a:r>
            <a:r>
              <a:rPr lang="ru-RU" sz="2000" b="1" dirty="0" smtClean="0"/>
              <a:t>образования« </a:t>
            </a:r>
            <a:r>
              <a:rPr lang="ru-RU" sz="2000" b="1" dirty="0" smtClean="0">
                <a:solidFill>
                  <a:srgbClr val="FF0000"/>
                </a:solidFill>
              </a:rPr>
              <a:t>(вступает в силу с 1 сентября 2024 года)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76605" y="2348880"/>
            <a:ext cx="8136904" cy="16876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Изменения касаются предметной области «Технология» на уровнях НОО и ООО</a:t>
            </a:r>
          </a:p>
          <a:p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50988"/>
              </p:ext>
            </p:extLst>
          </p:nvPr>
        </p:nvGraphicFramePr>
        <p:xfrm>
          <a:off x="564637" y="3113029"/>
          <a:ext cx="75608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="" xmlns:a16="http://schemas.microsoft.com/office/drawing/2014/main" val="1983313310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77521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593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Технология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Труд</a:t>
                      </a:r>
                      <a:r>
                        <a:rPr lang="ru-RU" b="1" baseline="0" dirty="0" smtClean="0"/>
                        <a:t> (технология)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6183924"/>
                  </a:ext>
                </a:extLst>
              </a:tr>
            </a:tbl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>
          <a:xfrm>
            <a:off x="281871" y="4293096"/>
            <a:ext cx="8136904" cy="20448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модули на уровне ООО: </a:t>
            </a:r>
          </a:p>
          <a:p>
            <a:pPr lvl="1"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«Производство и технологии», </a:t>
            </a:r>
          </a:p>
          <a:p>
            <a:pPr lvl="1"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обработки материалов и пищевых продуктов», </a:t>
            </a:r>
          </a:p>
          <a:p>
            <a:pPr lvl="1"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«Компьютерная графика. Черчение», </a:t>
            </a:r>
          </a:p>
          <a:p>
            <a:pPr lvl="1"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«Робототехника»,</a:t>
            </a:r>
          </a:p>
          <a:p>
            <a:pPr lvl="1"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«3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-моделирование, </a:t>
            </a:r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прототипирование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макетирование»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176" y="548680"/>
            <a:ext cx="8229600" cy="1960118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№ 110 от 19.02.2024 “</a:t>
            </a:r>
            <a:r>
              <a:rPr lang="ru-RU" sz="2000" dirty="0"/>
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</a:t>
            </a:r>
            <a:r>
              <a:rPr lang="ru-RU" sz="2000" b="1" dirty="0"/>
              <a:t>федеральных государственных образовательных стандартов основного общего образования</a:t>
            </a:r>
            <a:r>
              <a:rPr lang="ru-RU" sz="2000" b="1" dirty="0" smtClean="0"/>
              <a:t>”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(вступает в силу с 1 сентября 2025 года)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39533" y="2871741"/>
            <a:ext cx="8229600" cy="11394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Изменения касаются введения курса </a:t>
            </a:r>
            <a:r>
              <a:rPr lang="ru-RU" sz="2400" b="1" dirty="0" smtClean="0"/>
              <a:t>«История нашего края» </a:t>
            </a:r>
            <a:r>
              <a:rPr lang="ru-RU" sz="2400" dirty="0" smtClean="0"/>
              <a:t>и исключения предметной области и предмета </a:t>
            </a:r>
            <a:r>
              <a:rPr lang="ru-RU" sz="2400" b="1" dirty="0" smtClean="0"/>
              <a:t>«</a:t>
            </a:r>
            <a:r>
              <a:rPr lang="ru-RU" sz="2400" b="1" dirty="0" smtClean="0"/>
              <a:t>ОДНКНР» </a:t>
            </a:r>
            <a:r>
              <a:rPr lang="ru-RU" sz="2400" dirty="0" smtClean="0"/>
              <a:t>на уровне ООО. </a:t>
            </a:r>
          </a:p>
          <a:p>
            <a:r>
              <a:rPr lang="ru-RU" sz="2400" dirty="0" smtClean="0"/>
              <a:t>Скорректированы предметные результаты по предмету «История».</a:t>
            </a:r>
            <a:endParaRPr lang="ru-RU" sz="2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39533" y="4293096"/>
            <a:ext cx="8229600" cy="86409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/>
              <a:t>БГПУ получил задание разработать учебники «История нашего края».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07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29669" y="224507"/>
            <a:ext cx="8152941" cy="1673441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000" dirty="0"/>
              <a:t>Приказ Министерства просвещения Российской Федерации </a:t>
            </a:r>
            <a:r>
              <a:rPr lang="ru-RU" sz="2000" b="1" dirty="0"/>
              <a:t>от 1 февраля 2024 года № 62 «</a:t>
            </a:r>
            <a:r>
              <a:rPr lang="ru-RU" sz="2000" dirty="0"/>
              <a:t>О внесении изменений в некоторые приказы Министерства просвещения Российской Федерации, касающиеся </a:t>
            </a:r>
            <a:r>
              <a:rPr lang="ru-RU" sz="2000" b="1" dirty="0"/>
              <a:t>федеральных образовательных программ основного общего образования и среднего общего образования</a:t>
            </a:r>
            <a:r>
              <a:rPr lang="ru-RU" sz="2000" b="1" dirty="0" smtClean="0"/>
              <a:t>»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(вступает в силу с 1 сентября 2024 года)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Объект 6"/>
          <p:cNvSpPr txBox="1">
            <a:spLocks/>
          </p:cNvSpPr>
          <p:nvPr/>
        </p:nvSpPr>
        <p:spPr>
          <a:xfrm>
            <a:off x="457200" y="2130509"/>
            <a:ext cx="8229600" cy="24034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/>
              <a:t>Изменения касаются предметной области «Физическая культура и основы безопасности жизнедеятельности» на уровнях ООО и СОО</a:t>
            </a:r>
          </a:p>
          <a:p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19298"/>
              </p:ext>
            </p:extLst>
          </p:nvPr>
        </p:nvGraphicFramePr>
        <p:xfrm>
          <a:off x="642392" y="2861533"/>
          <a:ext cx="785921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608">
                  <a:extLst>
                    <a:ext uri="{9D8B030D-6E8A-4147-A177-3AD203B41FA5}">
                      <a16:colId xmlns="" xmlns:a16="http://schemas.microsoft.com/office/drawing/2014/main" val="328491636"/>
                    </a:ext>
                  </a:extLst>
                </a:gridCol>
                <a:gridCol w="3929608">
                  <a:extLst>
                    <a:ext uri="{9D8B030D-6E8A-4147-A177-3AD203B41FA5}">
                      <a16:colId xmlns="" xmlns:a16="http://schemas.microsoft.com/office/drawing/2014/main" val="339859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4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939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51081640"/>
                  </a:ext>
                </a:extLst>
              </a:tr>
            </a:tbl>
          </a:graphicData>
        </a:graphic>
      </p:graphicFrame>
      <p:sp>
        <p:nvSpPr>
          <p:cNvPr id="10" name="Объект 6"/>
          <p:cNvSpPr txBox="1">
            <a:spLocks/>
          </p:cNvSpPr>
          <p:nvPr/>
        </p:nvSpPr>
        <p:spPr>
          <a:xfrm>
            <a:off x="457200" y="4725144"/>
            <a:ext cx="8003232" cy="14605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ФРП «Основы безопасности и защиты Родины» (ОБЗР);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в федеральные учебные планы.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организовано повышение квалификации учителей ОБЗР.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2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59082" cy="233285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dirty="0" smtClean="0"/>
              <a:t>Приказ </a:t>
            </a:r>
            <a:r>
              <a:rPr lang="ru-RU" sz="2000" dirty="0"/>
              <a:t>Министерства просвещения Российской Федерации </a:t>
            </a:r>
            <a:r>
              <a:rPr lang="ru-RU" sz="2000" b="1" dirty="0"/>
              <a:t>от 19.03.2024 № 171 «</a:t>
            </a:r>
            <a:r>
              <a:rPr lang="ru-RU" sz="2000" dirty="0"/>
              <a:t>О внесении изменений в некоторые приказы Министерства просвещения Российской Федерации, касающиеся </a:t>
            </a:r>
            <a:r>
              <a:rPr lang="ru-RU" sz="2000" b="1" dirty="0"/>
              <a:t>федеральных образовательных программ начального общего образования, основного общего образования и среднего общего образования» внесены изменения в федеральные образовательные программы начального, основного и среднего общего образования</a:t>
            </a:r>
            <a:r>
              <a:rPr lang="ru-RU" sz="2000" b="1" dirty="0" smtClean="0"/>
              <a:t>. </a:t>
            </a:r>
          </a:p>
          <a:p>
            <a:pPr marL="0" indent="0" algn="ctr">
              <a:buNone/>
            </a:pPr>
            <a:r>
              <a:rPr lang="ru-RU" sz="2000" b="1" dirty="0" smtClean="0"/>
              <a:t>(</a:t>
            </a:r>
            <a:r>
              <a:rPr lang="ru-RU" sz="2000" b="1" dirty="0" smtClean="0">
                <a:solidFill>
                  <a:srgbClr val="FF0000"/>
                </a:solidFill>
              </a:rPr>
              <a:t>вступает в силу в два этапа: с 1 сентября 2024 года и с 1 сентября 2025 года</a:t>
            </a:r>
            <a:r>
              <a:rPr lang="ru-RU" sz="2000" b="1" dirty="0" smtClean="0"/>
              <a:t>)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8259082" cy="3305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90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на уровне начального общего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434908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Программа предмета «Труд (технология)»</a:t>
            </a:r>
            <a:r>
              <a:rPr lang="ru-RU" dirty="0" smtClean="0"/>
              <a:t>.</a:t>
            </a:r>
          </a:p>
          <a:p>
            <a:pPr marL="457200" lvl="1" indent="0">
              <a:buNone/>
            </a:pPr>
            <a:r>
              <a:rPr lang="ru-RU" dirty="0" smtClean="0"/>
              <a:t>Модули:</a:t>
            </a:r>
          </a:p>
          <a:p>
            <a:pPr lvl="1"/>
            <a:r>
              <a:rPr lang="ru-RU" i="1" dirty="0" smtClean="0"/>
              <a:t>«Технологии, профессии, производства»;</a:t>
            </a:r>
          </a:p>
          <a:p>
            <a:pPr lvl="1"/>
            <a:r>
              <a:rPr lang="ru-RU" i="1" dirty="0" smtClean="0"/>
              <a:t>«Технологии ручной обработки»;</a:t>
            </a:r>
          </a:p>
          <a:p>
            <a:pPr lvl="1"/>
            <a:r>
              <a:rPr lang="ru-RU" i="1" dirty="0" smtClean="0"/>
              <a:t>«Конструирование и моделирование»;</a:t>
            </a:r>
          </a:p>
          <a:p>
            <a:pPr lvl="1"/>
            <a:r>
              <a:rPr lang="ru-RU" i="1" dirty="0" smtClean="0"/>
              <a:t>«ИКТ».</a:t>
            </a:r>
            <a:endParaRPr lang="ru-RU" i="1" dirty="0"/>
          </a:p>
          <a:p>
            <a:r>
              <a:rPr lang="ru-RU" b="1" dirty="0" smtClean="0"/>
              <a:t>Программа вариативных модулей по физической культуре </a:t>
            </a:r>
            <a:r>
              <a:rPr lang="ru-RU" dirty="0" smtClean="0"/>
              <a:t>(</a:t>
            </a:r>
            <a:r>
              <a:rPr lang="ru-RU" sz="2400" i="1" dirty="0" smtClean="0"/>
              <a:t>дзюдо, городошный спорт, гольф, биатлон, роллер спорт, скалолазание, спортивный туризм, хоккей на траве, ушу, </a:t>
            </a:r>
            <a:r>
              <a:rPr lang="ru-RU" sz="2400" i="1" dirty="0" err="1" smtClean="0"/>
              <a:t>чир</a:t>
            </a:r>
            <a:r>
              <a:rPr lang="ru-RU" sz="2400" i="1" dirty="0" smtClean="0"/>
              <a:t> спорт, перетягивание каната, компьютерный спорт, </a:t>
            </a:r>
            <a:r>
              <a:rPr lang="ru-RU" sz="2400" i="1" dirty="0" err="1" smtClean="0"/>
              <a:t>киокусинкай</a:t>
            </a:r>
            <a:r>
              <a:rPr lang="ru-RU" sz="2400" i="1" dirty="0" smtClean="0"/>
              <a:t>, тяжёлая атлетика, бокс</a:t>
            </a:r>
            <a:r>
              <a:rPr lang="ru-RU" dirty="0" smtClean="0"/>
              <a:t>)</a:t>
            </a: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704" y="274638"/>
            <a:ext cx="8263598" cy="77809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на уровне основного общего образования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124745"/>
            <a:ext cx="8115065" cy="1152127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Внесены изменения в программу предметов «Литература», «История», «Обществознание», «Труд (технология», модули по физической культуре.</a:t>
            </a:r>
          </a:p>
          <a:p>
            <a:r>
              <a:rPr lang="ru-RU" dirty="0" smtClean="0"/>
              <a:t>Утверждены варианты </a:t>
            </a:r>
            <a:r>
              <a:rPr lang="ru-RU" b="1" dirty="0" smtClean="0"/>
              <a:t>учебных планов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545" y="2348880"/>
            <a:ext cx="8115066" cy="38884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smtClean="0"/>
              <a:t>С 1 сентября 2024 года:</a:t>
            </a:r>
          </a:p>
          <a:p>
            <a:pPr marL="0" indent="0">
              <a:buNone/>
            </a:pPr>
            <a:r>
              <a:rPr lang="ru-RU" sz="2400" dirty="0" smtClean="0"/>
              <a:t>1</a:t>
            </a:r>
            <a:r>
              <a:rPr lang="ru-RU" sz="2400" dirty="0"/>
              <a:t>. На изучение </a:t>
            </a:r>
            <a:r>
              <a:rPr lang="ru-RU" sz="2400" b="1" dirty="0"/>
              <a:t>литературы</a:t>
            </a:r>
            <a:r>
              <a:rPr lang="ru-RU" sz="2400" dirty="0"/>
              <a:t> </a:t>
            </a:r>
            <a:r>
              <a:rPr lang="ru-RU" sz="2400" dirty="0" smtClean="0"/>
              <a:t>выделяется </a:t>
            </a:r>
            <a:r>
              <a:rPr lang="ru-RU" sz="2400" b="1" dirty="0"/>
              <a:t>442 часа</a:t>
            </a:r>
            <a:r>
              <a:rPr lang="ru-RU" sz="2400" dirty="0" smtClean="0"/>
              <a:t>: </a:t>
            </a:r>
            <a:r>
              <a:rPr lang="ru-RU" sz="2400" b="1" dirty="0" smtClean="0"/>
              <a:t>в </a:t>
            </a:r>
            <a:r>
              <a:rPr lang="ru-RU" sz="2400" b="1" dirty="0"/>
              <a:t>5, 6, 9 классах по 3 часа </a:t>
            </a:r>
            <a:r>
              <a:rPr lang="ru-RU" sz="2400" dirty="0"/>
              <a:t>в неделю</a:t>
            </a:r>
            <a:r>
              <a:rPr lang="ru-RU" sz="2400" dirty="0" smtClean="0"/>
              <a:t>, в </a:t>
            </a:r>
            <a:r>
              <a:rPr lang="ru-RU" sz="2400" dirty="0"/>
              <a:t>7 и 8 классах — по 2 часа в неделю.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2. </a:t>
            </a:r>
            <a:r>
              <a:rPr lang="ru-RU" sz="2400" dirty="0"/>
              <a:t>На изучение предмета «Труд (технология)» рекомендовано отвести 272 часа:  в 5-7 классах – 204 часа (по 2 часа в неделю), в 8-9 классах – 68 часов (по 1 часу в неделю). Обязательные </a:t>
            </a:r>
            <a:r>
              <a:rPr lang="ru-RU" sz="2400" dirty="0" smtClean="0"/>
              <a:t>модули:  «</a:t>
            </a:r>
            <a:r>
              <a:rPr lang="ru-RU" sz="2400" dirty="0"/>
              <a:t>Производство и технологии», </a:t>
            </a:r>
            <a:r>
              <a:rPr lang="ru-RU" sz="2400" dirty="0" smtClean="0"/>
              <a:t>«</a:t>
            </a:r>
            <a:r>
              <a:rPr lang="ru-RU" sz="2400" dirty="0"/>
              <a:t>Технологии обработки материалов и пищевых продуктов», </a:t>
            </a:r>
            <a:r>
              <a:rPr lang="ru-RU" sz="2400" dirty="0" smtClean="0"/>
              <a:t>«</a:t>
            </a:r>
            <a:r>
              <a:rPr lang="ru-RU" sz="2400" dirty="0"/>
              <a:t>Компьютерная графика. Черчение», </a:t>
            </a:r>
            <a:r>
              <a:rPr lang="ru-RU" sz="2400" dirty="0" smtClean="0"/>
              <a:t>«</a:t>
            </a:r>
            <a:r>
              <a:rPr lang="ru-RU" sz="2400" dirty="0"/>
              <a:t>Робототехника</a:t>
            </a:r>
            <a:r>
              <a:rPr lang="ru-RU" sz="2400" dirty="0" smtClean="0"/>
              <a:t>», </a:t>
            </a:r>
            <a:r>
              <a:rPr lang="ru-RU" sz="2400" dirty="0"/>
              <a:t>«3D-моделирование, </a:t>
            </a:r>
            <a:r>
              <a:rPr lang="ru-RU" sz="2400" dirty="0" err="1"/>
              <a:t>прототипирование</a:t>
            </a:r>
            <a:r>
              <a:rPr lang="ru-RU" sz="2400" dirty="0"/>
              <a:t>, макетирование»</a:t>
            </a:r>
            <a:endParaRPr lang="ru-RU" sz="1600" dirty="0"/>
          </a:p>
          <a:p>
            <a:pPr marL="0" indent="0">
              <a:buNone/>
            </a:pPr>
            <a:r>
              <a:rPr lang="ru-RU" sz="2400" b="1" u="sng" dirty="0" smtClean="0"/>
              <a:t>С 1 сентября 2025 года:</a:t>
            </a:r>
          </a:p>
          <a:p>
            <a:pPr marL="0" indent="0">
              <a:buNone/>
            </a:pPr>
            <a:r>
              <a:rPr lang="ru-RU" sz="2400" dirty="0" smtClean="0"/>
              <a:t>На изучение предмета </a:t>
            </a:r>
            <a:r>
              <a:rPr lang="ru-RU" sz="2400" b="1" dirty="0" smtClean="0"/>
              <a:t>«Обществознание» </a:t>
            </a:r>
            <a:r>
              <a:rPr lang="ru-RU" sz="2400" dirty="0" smtClean="0"/>
              <a:t>на уровне ООО отводится 34 часа </a:t>
            </a:r>
            <a:r>
              <a:rPr lang="ru-RU" sz="2400" b="1" dirty="0" smtClean="0"/>
              <a:t>в 9 классе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3. На изучение предмета </a:t>
            </a:r>
            <a:r>
              <a:rPr lang="ru-RU" sz="2400" b="1" dirty="0" smtClean="0"/>
              <a:t>«История» </a:t>
            </a:r>
            <a:r>
              <a:rPr lang="ru-RU" sz="2400" dirty="0" smtClean="0"/>
              <a:t>отводится на уровне ООО </a:t>
            </a:r>
            <a:r>
              <a:rPr lang="ru-RU" sz="2400" b="1" dirty="0" smtClean="0"/>
              <a:t>476 часов: в 5-8 классах — по 3 часа </a:t>
            </a:r>
            <a:r>
              <a:rPr lang="ru-RU" sz="2400" dirty="0" smtClean="0"/>
              <a:t>в неделю, </a:t>
            </a:r>
            <a:r>
              <a:rPr lang="ru-RU" sz="2400" b="1" dirty="0" smtClean="0"/>
              <a:t>в 9 классе — по 2 часа в неделю</a:t>
            </a:r>
            <a:r>
              <a:rPr lang="ru-RU" sz="2400" dirty="0" smtClean="0"/>
              <a:t>.</a:t>
            </a:r>
          </a:p>
        </p:txBody>
      </p:sp>
      <p:pic>
        <p:nvPicPr>
          <p:cNvPr id="7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9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146" y="188640"/>
            <a:ext cx="8229600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предмета «История» на уровне ООО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1244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67" y="3068960"/>
            <a:ext cx="51244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ject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1032</Words>
  <Application>Microsoft Office PowerPoint</Application>
  <PresentationFormat>Экран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Организация образовательного процесса  в 2024/25 учебном году  в связи с изменениями ФГОС и ФОП общего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на уровне начального общего образования</vt:lpstr>
      <vt:lpstr>Изменения на уровне основного общего образования</vt:lpstr>
      <vt:lpstr>Планирование предмета «История» на уровне ООО</vt:lpstr>
      <vt:lpstr>Презентация PowerPoint</vt:lpstr>
      <vt:lpstr>Изменения на уровне среднего общего образования</vt:lpstr>
      <vt:lpstr>Учебно-методическое обеспечение</vt:lpstr>
      <vt:lpstr>Первостепенные задачи  подготовки к новому учебному году  с учётом изменений во ФГОС и ФОП начального, основного и среднего общего образования</vt:lpstr>
      <vt:lpstr>Желаем успешного завершения учебного года!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методической службы</dc:title>
  <dc:creator>User</dc:creator>
  <cp:lastModifiedBy>User</cp:lastModifiedBy>
  <cp:revision>79</cp:revision>
  <cp:lastPrinted>2023-02-28T05:58:05Z</cp:lastPrinted>
  <dcterms:created xsi:type="dcterms:W3CDTF">2023-02-28T00:12:03Z</dcterms:created>
  <dcterms:modified xsi:type="dcterms:W3CDTF">2024-05-22T07:24:24Z</dcterms:modified>
</cp:coreProperties>
</file>