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4" r:id="rId6"/>
    <p:sldId id="263" r:id="rId7"/>
    <p:sldId id="287" r:id="rId8"/>
    <p:sldId id="274" r:id="rId9"/>
    <p:sldId id="265" r:id="rId10"/>
    <p:sldId id="266" r:id="rId11"/>
    <p:sldId id="295" r:id="rId12"/>
    <p:sldId id="296" r:id="rId13"/>
    <p:sldId id="269" r:id="rId14"/>
    <p:sldId id="301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85;&#1086;&#1074;&#1083;&#1105;&#1085;&#1085;&#1099;&#1077;%20&#1060;&#1043;&#1054;&#1057;\&#1052;&#1086;&#1085;&#1080;&#1090;&#1086;&#1088;&#1080;&#1085;&#1075;\&#1052;&#1086;&#1085;&#1080;&#1090;&#1086;&#1088;&#1080;&#1085;&#1075;%20&#1086;&#1073;&#1085;&#1086;&#1074;&#1083;&#1105;&#1085;&#1085;&#1099;&#1093;%20&#1060;&#1043;&#1054;&#105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85;&#1086;&#1074;&#1083;&#1105;&#1085;&#1085;&#1099;&#1077;%20&#1060;&#1043;&#1054;&#1057;\&#1052;&#1086;&#1085;&#1080;&#1090;&#1086;&#1088;&#1080;&#1085;&#1075;\&#1064;&#1082;&#1086;&#1083;&#1099;%20&#1082;&#1086;&#1083;&#1080;&#1095;&#1077;&#1089;&#1090;&#1074;&#1086;%20&#1086;&#1073;&#1085;&#1086;&#1074;&#1083;&#1077;&#1085;&#1085;&#1099;&#1077;%20&#1060;&#1043;&#1054;&#1057;.doc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85;&#1086;&#1074;&#1083;&#1105;&#1085;&#1085;&#1099;&#1077;%20&#1060;&#1043;&#1054;&#1057;\&#1052;&#1086;&#1085;&#1080;&#1090;&#1086;&#1088;&#1080;&#1085;&#1075;\&#1064;&#1082;&#1086;&#1083;&#1099;%20&#1082;&#1086;&#1083;&#1080;&#1095;&#1077;&#1089;&#1090;&#1074;&#1086;%20&#1086;&#1073;&#1085;&#1086;&#1074;&#1083;&#1077;&#1085;&#1085;&#1099;&#1077;%20&#1060;&#1043;&#1054;&#1057;.doc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КПК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89,8%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Лист1!$C$35:$C$36</c:f>
              <c:strCache>
                <c:ptCount val="2"/>
                <c:pt idx="0">
                  <c:v>учителя 5 классов</c:v>
                </c:pt>
                <c:pt idx="1">
                  <c:v>учителя 1 классов</c:v>
                </c:pt>
              </c:strCache>
            </c:strRef>
          </c:cat>
          <c:val>
            <c:numRef>
              <c:f>Лист1!$D$35:$D$36</c:f>
              <c:numCache>
                <c:formatCode>0%</c:formatCode>
                <c:ptCount val="2"/>
                <c:pt idx="0" formatCode="0.00%">
                  <c:v>0.89800000000000002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368320"/>
        <c:axId val="97773056"/>
      </c:barChart>
      <c:catAx>
        <c:axId val="97368320"/>
        <c:scaling>
          <c:orientation val="minMax"/>
        </c:scaling>
        <c:delete val="0"/>
        <c:axPos val="l"/>
        <c:majorTickMark val="none"/>
        <c:minorTickMark val="none"/>
        <c:tickLblPos val="nextTo"/>
        <c:crossAx val="97773056"/>
        <c:crosses val="autoZero"/>
        <c:auto val="1"/>
        <c:lblAlgn val="ctr"/>
        <c:lblOffset val="100"/>
        <c:noMultiLvlLbl val="0"/>
      </c:catAx>
      <c:valAx>
        <c:axId val="977730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973683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b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обновлённых ФГОС в начальной школе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Лист1!$B$43:$B$46</c:f>
              <c:strCache>
                <c:ptCount val="4"/>
                <c:pt idx="0">
                  <c:v>1 классы</c:v>
                </c:pt>
                <c:pt idx="1">
                  <c:v>2 классы</c:v>
                </c:pt>
                <c:pt idx="2">
                  <c:v>3 классы</c:v>
                </c:pt>
                <c:pt idx="3">
                  <c:v>4 классы</c:v>
                </c:pt>
              </c:strCache>
            </c:strRef>
          </c:cat>
          <c:val>
            <c:numRef>
              <c:f>Лист1!$C$43:$C$46</c:f>
              <c:numCache>
                <c:formatCode>0.00%</c:formatCode>
                <c:ptCount val="4"/>
                <c:pt idx="0" formatCode="0%">
                  <c:v>1</c:v>
                </c:pt>
                <c:pt idx="1">
                  <c:v>9.2999999999999999E-2</c:v>
                </c:pt>
                <c:pt idx="2">
                  <c:v>9.7000000000000003E-2</c:v>
                </c:pt>
                <c:pt idx="3">
                  <c:v>8.8999999999999996E-2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042944"/>
        <c:axId val="135046656"/>
      </c:barChart>
      <c:catAx>
        <c:axId val="135042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35046656"/>
        <c:crosses val="autoZero"/>
        <c:auto val="1"/>
        <c:lblAlgn val="ctr"/>
        <c:lblOffset val="100"/>
        <c:noMultiLvlLbl val="0"/>
      </c:catAx>
      <c:valAx>
        <c:axId val="1350466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429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50" b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обновлённых ФГОС в основной школе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Лист1!$E$43:$E$47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</c:v>
                </c:pt>
                <c:pt idx="4">
                  <c:v>9 классы</c:v>
                </c:pt>
              </c:strCache>
            </c:strRef>
          </c:cat>
          <c:val>
            <c:numRef>
              <c:f>Лист1!$F$43:$F$47</c:f>
              <c:numCache>
                <c:formatCode>0%</c:formatCode>
                <c:ptCount val="5"/>
                <c:pt idx="0">
                  <c:v>1</c:v>
                </c:pt>
                <c:pt idx="1">
                  <c:v>2.3E-2</c:v>
                </c:pt>
                <c:pt idx="2" formatCode="0.00%">
                  <c:v>1.2999999999999999E-2</c:v>
                </c:pt>
                <c:pt idx="3" formatCode="0.00%">
                  <c:v>1.4E-2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319168"/>
        <c:axId val="77701888"/>
      </c:barChart>
      <c:catAx>
        <c:axId val="77319168"/>
        <c:scaling>
          <c:orientation val="minMax"/>
        </c:scaling>
        <c:delete val="0"/>
        <c:axPos val="l"/>
        <c:majorTickMark val="none"/>
        <c:minorTickMark val="none"/>
        <c:tickLblPos val="nextTo"/>
        <c:crossAx val="77701888"/>
        <c:crosses val="autoZero"/>
        <c:auto val="1"/>
        <c:lblAlgn val="ctr"/>
        <c:lblOffset val="100"/>
        <c:noMultiLvlLbl val="0"/>
      </c:catAx>
      <c:valAx>
        <c:axId val="77701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773191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70C3E-D097-4F13-816B-E432A4AF114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9F23-37B3-4C65-9E69-97B57183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8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4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2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6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FE66-DFD3-44EA-8321-F068F0481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CB42-58E0-4F85-9E1D-E2201B6C2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Ekspertnaya_aprobaciya_P.htm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yandex.ru/u/63f5a5eed046882e5677567e/" TargetMode="External"/><Relationship Id="rId5" Type="http://schemas.openxmlformats.org/officeDocument/2006/relationships/hyperlink" Target="https://forms.yandex.ru/u/63e45415c417f317b8faa5ca/" TargetMode="External"/><Relationship Id="rId4" Type="http://schemas.openxmlformats.org/officeDocument/2006/relationships/hyperlink" Target="http://amur-iro.ru/ffgos/obnovlyonnye-standart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введение обновленных федеральных государственных образовательных стандартов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федеральных основных общеобразовательных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2222499"/>
          </a:xfrm>
          <a:prstGeom prst="rect">
            <a:avLst/>
          </a:prstGeom>
        </p:spPr>
      </p:pic>
      <p:sp>
        <p:nvSpPr>
          <p:cNvPr id="5" name="object 7"/>
          <p:cNvSpPr txBox="1">
            <a:spLocks noChangeArrowheads="1"/>
          </p:cNvSpPr>
          <p:nvPr/>
        </p:nvSpPr>
        <p:spPr bwMode="auto">
          <a:xfrm>
            <a:off x="2051720" y="4581128"/>
            <a:ext cx="5328592" cy="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Корнеева Анна Борисовна, </a:t>
            </a:r>
          </a:p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«Амурский областной институт развития образования»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7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3"/>
          <p:cNvGrpSpPr>
            <a:grpSpLocks/>
          </p:cNvGrpSpPr>
          <p:nvPr/>
        </p:nvGrpSpPr>
        <p:grpSpPr bwMode="auto">
          <a:xfrm>
            <a:off x="95250" y="0"/>
            <a:ext cx="8596313" cy="6699250"/>
            <a:chOff x="0" y="0"/>
            <a:chExt cx="12192000" cy="6857999"/>
          </a:xfrm>
        </p:grpSpPr>
        <p:pic>
          <p:nvPicPr>
            <p:cNvPr id="10244" name="Рисунок 1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0" y="1426027"/>
              <a:ext cx="12192000" cy="543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1791792" y="0"/>
              <a:ext cx="400208" cy="98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426244" y="256643"/>
            <a:ext cx="7577138" cy="799578"/>
          </a:xfrm>
        </p:spPr>
        <p:txBody>
          <a:bodyPr lIns="0" tIns="60325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800" b="1" spc="12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sz="2800" b="1" spc="10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800" b="1" spc="140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СОДЕРЖАНИИ</a:t>
            </a:r>
            <a:r>
              <a:rPr lang="ru-RU" sz="2800" b="1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ФООП</a:t>
            </a:r>
            <a:r>
              <a:rPr sz="4000" dirty="0">
                <a:latin typeface="Arial" pitchFamily="34" charset="0"/>
                <a:cs typeface="Arial" pitchFamily="34" charset="0"/>
              </a:rPr>
              <a:t/>
            </a:r>
            <a:br>
              <a:rPr sz="4000" dirty="0">
                <a:latin typeface="Arial" pitchFamily="34" charset="0"/>
                <a:cs typeface="Arial" pitchFamily="34" charset="0"/>
              </a:rPr>
            </a:b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z="2000" spc="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ФЗ-273</a:t>
            </a:r>
            <a:r>
              <a:rPr sz="2000" spc="-3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«Об</a:t>
            </a:r>
            <a:r>
              <a:rPr sz="2000" spc="-1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образовании</a:t>
            </a:r>
            <a:r>
              <a:rPr sz="2000" spc="-4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000" spc="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Российской</a:t>
            </a:r>
            <a:r>
              <a:rPr sz="2000" spc="-1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Федерации»*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5068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74" y="939237"/>
            <a:ext cx="8055049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4000" b="1" spc="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r>
              <a:rPr sz="4000" b="1" spc="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</a:t>
            </a:r>
            <a:r>
              <a:rPr sz="4000" b="1" spc="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654" y="1955602"/>
            <a:ext cx="8037977" cy="38590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37148" rIns="0" bIns="0" rtlCol="0">
            <a:spAutoFit/>
          </a:bodyPr>
          <a:lstStyle/>
          <a:p>
            <a:pPr marL="180499" marR="5239" indent="-171450" algn="just">
              <a:lnSpc>
                <a:spcPts val="1785"/>
              </a:lnSpc>
              <a:spcBef>
                <a:spcPts val="293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ФОП НОО представлены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вариантов федерального учебного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режима работы школы, языка обучения, возможности изучения родного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языка/родной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499" marR="5239" indent="-171450" algn="just">
              <a:lnSpc>
                <a:spcPts val="1785"/>
              </a:lnSpc>
              <a:spcBef>
                <a:spcPts val="293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 ООО представлены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вариантов федерального учебного плана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Предлагаются  варианты для 5-ти и 6-ти дневной учебной недели, с учетом изучения второго иностранного  языка, родного языка/родной литературы.</a:t>
            </a:r>
          </a:p>
          <a:p>
            <a:pPr marL="180499" marR="3810" indent="-171450" algn="just">
              <a:lnSpc>
                <a:spcPts val="1785"/>
              </a:lnSpc>
              <a:spcBef>
                <a:spcPts val="739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 СОО включает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вариантов федерального учебного плана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каждого из профилей  обучения предлагается от двух до семи вариантов учебного плана с учетом соблюдения  требований ФГОС среднего общего образования: включение не менее 13 учебных предметов  («Русский язык», «Литература», «Иностранный язык», «Математика», «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История», «Обществознание», «География», «Физика», «Химия», «Биология», «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«Основы безопасности жизнедеятельности») и изучение не менее 2 учебных  предметов на углубленном уровне.</a:t>
            </a:r>
          </a:p>
        </p:txBody>
      </p:sp>
      <p:sp>
        <p:nvSpPr>
          <p:cNvPr id="5" name="object 5"/>
          <p:cNvSpPr/>
          <p:nvPr/>
        </p:nvSpPr>
        <p:spPr>
          <a:xfrm>
            <a:off x="284606" y="1564766"/>
            <a:ext cx="8305800" cy="0"/>
          </a:xfrm>
          <a:custGeom>
            <a:avLst/>
            <a:gdLst/>
            <a:ahLst/>
            <a:cxnLst/>
            <a:rect l="l" t="t" r="r" b="b"/>
            <a:pathLst>
              <a:path w="11074400">
                <a:moveTo>
                  <a:pt x="0" y="0"/>
                </a:moveTo>
                <a:lnTo>
                  <a:pt x="11074400" y="0"/>
                </a:lnTo>
              </a:path>
            </a:pathLst>
          </a:custGeom>
          <a:ln w="15240">
            <a:solidFill>
              <a:srgbClr val="396C8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8724519" y="5724904"/>
            <a:ext cx="14192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398"/>
              </a:lnSpc>
            </a:pPr>
            <a:fld id="{81D60167-4931-47E6-BA6A-407CBD079E47}" type="slidenum">
              <a:rPr sz="1200" spc="-4" dirty="0">
                <a:solidFill>
                  <a:srgbClr val="0071BB"/>
                </a:solidFill>
                <a:latin typeface="Arial MT"/>
                <a:cs typeface="Arial MT"/>
              </a:rPr>
              <a:pPr marL="28575">
                <a:lnSpc>
                  <a:spcPts val="1398"/>
                </a:lnSpc>
              </a:pPr>
              <a:t>11</a:t>
            </a:fld>
            <a:endParaRPr sz="1200">
              <a:latin typeface="Arial MT"/>
              <a:cs typeface="Arial MT"/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УЧЕБНЫЙ ПЛАН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 вариантов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544616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технологический </a:t>
            </a:r>
            <a:r>
              <a:rPr lang="ru-RU" dirty="0"/>
              <a:t>профиль (математика (У) и физика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технологический профиль (математика (У) и информатика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естественно-научный профиль (химия (У) и биология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(обществознание (У) и литература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(иностранный язык (У) и литература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(история (У) и литература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(обществознание (У) и история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(иностранный язык (У) и история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(обществознание (У) и иностранный язык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социально-экономический профиль (математика (У) и обществознание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социально-экономический профиль (математика (У), география (У), обществознание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социально-экономический профиль (география (У) и обществознание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универсальный профиль (2 учебных предмета (У) определяет ОО)</a:t>
            </a:r>
          </a:p>
          <a:p>
            <a:r>
              <a:rPr lang="ru-RU" dirty="0"/>
              <a:t>технологический профиль с изучением родного языка/родной литературы (математика (У) и физика (У))</a:t>
            </a:r>
          </a:p>
          <a:p>
            <a:r>
              <a:rPr lang="ru-RU" dirty="0"/>
              <a:t>технологический профиль с изучением родного языка/родной литературы(математика (У) и информатика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естественно-научный профиль с изучением родного языка/родной литературы (химия (У) и биология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социально-экономический профиль с изучением родного языка/родной литературы (математика (У) и обществознание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гуманитарный профиль с изучением родного языка/родной литературы (обществознание (У) и литература (У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универсальный профиль с изучением родного языка/родной литературы (2 учебных предмета (У) определяет ОО)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 bwMode="auto">
          <a:xfrm>
            <a:off x="294232" y="124899"/>
            <a:ext cx="8428434" cy="3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400" b="1" spc="40" dirty="0" smtClean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ФОП НОО, ООО, СОО: ОРГАНИЗАЦИОННЫЙ РАЗДЕЛ</a:t>
            </a:r>
            <a:endParaRPr lang="ru-RU" sz="2400" b="1" spc="40" dirty="0">
              <a:solidFill>
                <a:srgbClr val="303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25066" y="506414"/>
            <a:ext cx="62043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85A3F9"/>
                </a:solidFill>
                <a:latin typeface="Arial" pitchFamily="34" charset="0"/>
              </a:rPr>
              <a:t>ФЕДЕРАЛЬНЫЙ КАЛЕНДАРНЫЙ УЧЕБНЫЙ ГРАФИК</a:t>
            </a:r>
            <a:endParaRPr lang="ru-RU" altLang="ru-RU" sz="1400" b="1" dirty="0"/>
          </a:p>
        </p:txBody>
      </p:sp>
      <p:sp>
        <p:nvSpPr>
          <p:cNvPr id="13316" name="Прямоугольник 28"/>
          <p:cNvSpPr>
            <a:spLocks noChangeArrowheads="1"/>
          </p:cNvSpPr>
          <p:nvPr/>
        </p:nvSpPr>
        <p:spPr bwMode="auto">
          <a:xfrm>
            <a:off x="105966" y="2062163"/>
            <a:ext cx="25872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Arial" pitchFamily="34" charset="0"/>
              </a:rPr>
              <a:t>Образовательные организации </a:t>
            </a:r>
            <a:r>
              <a:rPr lang="ru-RU" altLang="ru-RU" sz="1200" b="1" dirty="0">
                <a:latin typeface="Arial" pitchFamily="34" charset="0"/>
              </a:rPr>
              <a:t>вправе</a:t>
            </a:r>
            <a:r>
              <a:rPr lang="ru-RU" altLang="ru-RU" sz="1200" dirty="0">
                <a:latin typeface="Arial" pitchFamily="34" charset="0"/>
              </a:rPr>
              <a:t>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</a:t>
            </a:r>
            <a:r>
              <a:rPr lang="ru-RU" altLang="ru-RU" sz="1200" b="1" dirty="0">
                <a:latin typeface="Arial" pitchFamily="34" charset="0"/>
              </a:rPr>
              <a:t>применение</a:t>
            </a:r>
            <a:r>
              <a:rPr lang="ru-RU" altLang="ru-RU" sz="1200" dirty="0">
                <a:latin typeface="Arial" pitchFamily="34" charset="0"/>
              </a:rPr>
              <a:t> федерального учебного плана, </a:t>
            </a:r>
            <a:r>
              <a:rPr lang="ru-RU" altLang="ru-RU" sz="1200" b="1" dirty="0">
                <a:latin typeface="Arial" pitchFamily="34" charset="0"/>
              </a:rPr>
              <a:t>федерального</a:t>
            </a:r>
            <a:r>
              <a:rPr lang="ru-RU" altLang="ru-RU" sz="1200" dirty="0">
                <a:latin typeface="Arial" pitchFamily="34" charset="0"/>
              </a:rPr>
              <a:t> </a:t>
            </a:r>
            <a:r>
              <a:rPr lang="ru-RU" altLang="ru-RU" sz="1200" b="1" dirty="0">
                <a:latin typeface="Arial" pitchFamily="34" charset="0"/>
              </a:rPr>
              <a:t>календарного учебного графика</a:t>
            </a:r>
            <a:r>
              <a:rPr lang="ru-RU" altLang="ru-RU" sz="1200" dirty="0">
                <a:latin typeface="Arial" pitchFamily="34" charset="0"/>
              </a:rPr>
              <a:t>, федеральных рабочих программ учебных предметов, курсов, дисциплин (модулей). </a:t>
            </a:r>
            <a:r>
              <a:rPr lang="ru-RU" altLang="ru-RU" sz="1200" b="1" dirty="0">
                <a:latin typeface="Arial" pitchFamily="34" charset="0"/>
              </a:rPr>
              <a:t>В этом случае </a:t>
            </a:r>
            <a:r>
              <a:rPr lang="ru-RU" altLang="ru-RU" sz="1200" dirty="0">
                <a:latin typeface="Arial" pitchFamily="34" charset="0"/>
              </a:rPr>
              <a:t>соответствующая учебно-методическая документация </a:t>
            </a:r>
            <a:br>
              <a:rPr lang="ru-RU" altLang="ru-RU" sz="1200" dirty="0">
                <a:latin typeface="Arial" pitchFamily="34" charset="0"/>
              </a:rPr>
            </a:br>
            <a:r>
              <a:rPr lang="ru-RU" altLang="ru-RU" sz="1200" b="1" dirty="0">
                <a:latin typeface="Arial" pitchFamily="34" charset="0"/>
              </a:rPr>
              <a:t>не разрабатывается</a:t>
            </a:r>
            <a:r>
              <a:rPr lang="ru-RU" altLang="ru-RU" sz="1200" dirty="0">
                <a:latin typeface="Arial" pitchFamily="34" charset="0"/>
              </a:rPr>
              <a:t>.</a:t>
            </a:r>
          </a:p>
        </p:txBody>
      </p:sp>
      <p:grpSp>
        <p:nvGrpSpPr>
          <p:cNvPr id="13317" name="object 2"/>
          <p:cNvGrpSpPr>
            <a:grpSpLocks/>
          </p:cNvGrpSpPr>
          <p:nvPr/>
        </p:nvGrpSpPr>
        <p:grpSpPr bwMode="auto">
          <a:xfrm>
            <a:off x="244078" y="947738"/>
            <a:ext cx="581025" cy="1022350"/>
            <a:chOff x="120650" y="146050"/>
            <a:chExt cx="731520" cy="1012190"/>
          </a:xfrm>
        </p:grpSpPr>
        <p:pic>
          <p:nvPicPr>
            <p:cNvPr id="13325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3" y="172211"/>
              <a:ext cx="705612" cy="98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objec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146050"/>
              <a:ext cx="703262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Box 29"/>
          <p:cNvSpPr txBox="1">
            <a:spLocks noChangeArrowheads="1"/>
          </p:cNvSpPr>
          <p:nvPr/>
        </p:nvSpPr>
        <p:spPr bwMode="auto">
          <a:xfrm>
            <a:off x="950119" y="1571625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" pitchFamily="34" charset="0"/>
              </a:rPr>
              <a:t>ч. 6</a:t>
            </a:r>
            <a:r>
              <a:rPr lang="ru-RU" altLang="ru-RU" baseline="30000">
                <a:latin typeface="Arial" pitchFamily="34" charset="0"/>
              </a:rPr>
              <a:t>4 </a:t>
            </a:r>
            <a:r>
              <a:rPr lang="ru-RU" altLang="ru-RU">
                <a:latin typeface="Arial" pitchFamily="34" charset="0"/>
              </a:rPr>
              <a:t>ст.12</a:t>
            </a:r>
          </a:p>
        </p:txBody>
      </p:sp>
      <p:sp>
        <p:nvSpPr>
          <p:cNvPr id="13319" name="object 5"/>
          <p:cNvSpPr>
            <a:spLocks/>
          </p:cNvSpPr>
          <p:nvPr/>
        </p:nvSpPr>
        <p:spPr bwMode="auto">
          <a:xfrm>
            <a:off x="2589610" y="876300"/>
            <a:ext cx="103584" cy="5946775"/>
          </a:xfrm>
          <a:custGeom>
            <a:avLst/>
            <a:gdLst>
              <a:gd name="T0" fmla="*/ 138112 w 138429"/>
              <a:gd name="T1" fmla="*/ 0 h 5822950"/>
              <a:gd name="T2" fmla="*/ 0 w 138429"/>
              <a:gd name="T3" fmla="*/ 0 h 5822950"/>
              <a:gd name="T4" fmla="*/ 0 w 138429"/>
              <a:gd name="T5" fmla="*/ 5822950 h 5822950"/>
              <a:gd name="T6" fmla="*/ 138112 w 138429"/>
              <a:gd name="T7" fmla="*/ 5822950 h 5822950"/>
              <a:gd name="T8" fmla="*/ 138112 w 138429"/>
              <a:gd name="T9" fmla="*/ 0 h 582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429" h="5822950">
                <a:moveTo>
                  <a:pt x="138112" y="0"/>
                </a:moveTo>
                <a:lnTo>
                  <a:pt x="0" y="0"/>
                </a:lnTo>
                <a:lnTo>
                  <a:pt x="0" y="5822950"/>
                </a:lnTo>
                <a:lnTo>
                  <a:pt x="138112" y="5822950"/>
                </a:lnTo>
                <a:lnTo>
                  <a:pt x="138112" y="0"/>
                </a:lnTo>
                <a:close/>
              </a:path>
            </a:pathLst>
          </a:custGeom>
          <a:solidFill>
            <a:srgbClr val="426F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0" name="Прямоугольник 34"/>
          <p:cNvSpPr>
            <a:spLocks noChangeArrowheads="1"/>
          </p:cNvSpPr>
          <p:nvPr/>
        </p:nvSpPr>
        <p:spPr bwMode="auto">
          <a:xfrm>
            <a:off x="2693194" y="5949280"/>
            <a:ext cx="6530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294AC1"/>
                </a:solidFill>
                <a:latin typeface="Arial" pitchFamily="34" charset="0"/>
              </a:rPr>
              <a:t>На основании статьи 2 Федерального закона № 273-ФЗ </a:t>
            </a:r>
            <a:r>
              <a:rPr lang="ru-RU" altLang="ru-RU" sz="1600" u="sng" dirty="0">
                <a:solidFill>
                  <a:srgbClr val="294AC1"/>
                </a:solidFill>
                <a:latin typeface="Arial" pitchFamily="34" charset="0"/>
              </a:rPr>
              <a:t>разработка календарного учебного графика </a:t>
            </a:r>
            <a:r>
              <a:rPr lang="ru-RU" altLang="ru-RU" sz="1600" dirty="0">
                <a:solidFill>
                  <a:srgbClr val="294AC1"/>
                </a:solidFill>
                <a:latin typeface="Arial" pitchFamily="34" charset="0"/>
              </a:rPr>
              <a:t>относится </a:t>
            </a:r>
            <a:r>
              <a:rPr lang="ru-RU" altLang="ru-RU" sz="1600" u="sng" dirty="0">
                <a:solidFill>
                  <a:srgbClr val="294AC1"/>
                </a:solidFill>
                <a:latin typeface="Arial" pitchFamily="34" charset="0"/>
              </a:rPr>
              <a:t>к компетенции конкретной образовательной организации</a:t>
            </a:r>
            <a:endParaRPr lang="ru-RU" altLang="ru-RU" sz="1600" dirty="0">
              <a:solidFill>
                <a:srgbClr val="294AC1"/>
              </a:solidFill>
              <a:latin typeface="Arial" pitchFamily="34" charset="0"/>
            </a:endParaRPr>
          </a:p>
        </p:txBody>
      </p:sp>
      <p:pic>
        <p:nvPicPr>
          <p:cNvPr id="13321" name="objec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0"/>
          <a:stretch>
            <a:fillRect/>
          </a:stretch>
        </p:blipFill>
        <p:spPr bwMode="auto">
          <a:xfrm>
            <a:off x="2693194" y="1076325"/>
            <a:ext cx="55721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6"/>
          <p:cNvSpPr txBox="1"/>
          <p:nvPr/>
        </p:nvSpPr>
        <p:spPr>
          <a:xfrm>
            <a:off x="5336381" y="592138"/>
            <a:ext cx="3100388" cy="309059"/>
          </a:xfrm>
          <a:prstGeom prst="rect">
            <a:avLst/>
          </a:prstGeom>
        </p:spPr>
        <p:txBody>
          <a:bodyPr lIns="0" tIns="138430" rIns="0" bIns="0">
            <a:spAutoFit/>
          </a:bodyPr>
          <a:lstStyle/>
          <a:p>
            <a:pPr marL="107314">
              <a:spcBef>
                <a:spcPts val="1090"/>
              </a:spcBef>
              <a:defRPr/>
            </a:pPr>
            <a:r>
              <a:rPr sz="1050" spc="-10" dirty="0">
                <a:latin typeface="Arial" panose="020B0604020202020204" pitchFamily="34" charset="0"/>
              </a:rPr>
              <a:t>УЧЕБНЫЕ</a:t>
            </a:r>
            <a:r>
              <a:rPr sz="1050" spc="-55" dirty="0">
                <a:latin typeface="Arial" panose="020B0604020202020204" pitchFamily="34" charset="0"/>
              </a:rPr>
              <a:t> </a:t>
            </a:r>
            <a:r>
              <a:rPr sz="1050" spc="-50" dirty="0">
                <a:latin typeface="Arial" panose="020B0604020202020204" pitchFamily="34" charset="0"/>
              </a:rPr>
              <a:t>НЕДЕЛИ</a:t>
            </a:r>
            <a:r>
              <a:rPr lang="ru-RU" sz="1050" spc="-50" dirty="0">
                <a:latin typeface="Arial" panose="020B0604020202020204" pitchFamily="34" charset="0"/>
              </a:rPr>
              <a:t>                </a:t>
            </a:r>
            <a:r>
              <a:rPr sz="1050" spc="-60" dirty="0">
                <a:latin typeface="Arial" panose="020B0604020202020204" pitchFamily="34" charset="0"/>
              </a:rPr>
              <a:t>КАНИКУЛЫ</a:t>
            </a:r>
            <a:r>
              <a:rPr lang="ru-RU" sz="1050" spc="-60" dirty="0">
                <a:latin typeface="Arial" panose="020B0604020202020204" pitchFamily="34" charset="0"/>
              </a:rPr>
              <a:t>   </a:t>
            </a:r>
            <a:endParaRPr sz="1050" dirty="0">
              <a:latin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5"/>
          <a:srcRect t="58433"/>
          <a:stretch/>
        </p:blipFill>
        <p:spPr>
          <a:xfrm>
            <a:off x="6729413" y="738025"/>
            <a:ext cx="314325" cy="273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8" name="Рисунок 37" descr="Вырезка экрана"/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5064919" y="743343"/>
            <a:ext cx="271463" cy="2825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541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Научно-методическое сопровождение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9965"/>
            <a:ext cx="8582610" cy="5628031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России: курсовая подготовка учителей и руководителей ОО;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«Институт стратегии развития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РАО», портал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содержание общего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edsoo.ru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программы, семинары, методические рекомендации, апробация рабочих программ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edsoo.ru/Ekspertnaya_aprobaciya_P.htm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«Амурский областной институт развития образования»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информирование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amur-iro.ru/ffgos/obnovlyonnye-standarty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реализация КПК, мониторинг, консультирование, проведение мероприятий (марафон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https://forms.yandex.ru/u/63e45415c417f317b8faa5ca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«горячая линия»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://forms.yandex.ru/u/63f5a5eed046882e5677567e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676276" y="6099176"/>
            <a:ext cx="3937397" cy="5046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3200" spc="70" dirty="0">
                <a:solidFill>
                  <a:srgbClr val="49459E"/>
                </a:solidFill>
                <a:latin typeface="Arial MT"/>
                <a:cs typeface="Arial MT"/>
              </a:rPr>
              <a:t>h</a:t>
            </a:r>
            <a:r>
              <a:rPr sz="3200" spc="80" dirty="0">
                <a:solidFill>
                  <a:srgbClr val="49459E"/>
                </a:solidFill>
                <a:latin typeface="Arial MT"/>
                <a:cs typeface="Arial MT"/>
              </a:rPr>
              <a:t>tt</a:t>
            </a:r>
            <a:r>
              <a:rPr sz="3200" spc="70" dirty="0">
                <a:solidFill>
                  <a:srgbClr val="49459E"/>
                </a:solidFill>
                <a:latin typeface="Arial MT"/>
                <a:cs typeface="Arial MT"/>
              </a:rPr>
              <a:t>p</a:t>
            </a:r>
            <a:r>
              <a:rPr sz="3200" spc="100" dirty="0">
                <a:solidFill>
                  <a:srgbClr val="49459E"/>
                </a:solidFill>
                <a:latin typeface="Arial MT"/>
                <a:cs typeface="Arial MT"/>
              </a:rPr>
              <a:t>s</a:t>
            </a:r>
            <a:r>
              <a:rPr sz="3200" spc="80" dirty="0">
                <a:solidFill>
                  <a:srgbClr val="49459E"/>
                </a:solidFill>
                <a:latin typeface="Arial MT"/>
                <a:cs typeface="Arial MT"/>
              </a:rPr>
              <a:t>://</a:t>
            </a:r>
            <a:r>
              <a:rPr sz="3200" spc="70" dirty="0">
                <a:solidFill>
                  <a:srgbClr val="49459E"/>
                </a:solidFill>
                <a:latin typeface="Arial MT"/>
                <a:cs typeface="Arial MT"/>
              </a:rPr>
              <a:t>ed</a:t>
            </a:r>
            <a:r>
              <a:rPr sz="3200" spc="90" dirty="0">
                <a:solidFill>
                  <a:srgbClr val="49459E"/>
                </a:solidFill>
                <a:latin typeface="Arial MT"/>
                <a:cs typeface="Arial MT"/>
              </a:rPr>
              <a:t>s</a:t>
            </a:r>
            <a:r>
              <a:rPr sz="3200" spc="80" dirty="0">
                <a:solidFill>
                  <a:srgbClr val="49459E"/>
                </a:solidFill>
                <a:latin typeface="Arial MT"/>
                <a:cs typeface="Arial MT"/>
              </a:rPr>
              <a:t>o</a:t>
            </a:r>
            <a:r>
              <a:rPr sz="3200" spc="70" dirty="0">
                <a:solidFill>
                  <a:srgbClr val="49459E"/>
                </a:solidFill>
                <a:latin typeface="Arial MT"/>
                <a:cs typeface="Arial MT"/>
              </a:rPr>
              <a:t>o</a:t>
            </a:r>
            <a:r>
              <a:rPr sz="3200" spc="95" dirty="0">
                <a:solidFill>
                  <a:srgbClr val="49459E"/>
                </a:solidFill>
                <a:latin typeface="Arial MT"/>
                <a:cs typeface="Arial MT"/>
              </a:rPr>
              <a:t>.</a:t>
            </a:r>
            <a:r>
              <a:rPr sz="3200" spc="85" dirty="0">
                <a:solidFill>
                  <a:srgbClr val="49459E"/>
                </a:solidFill>
                <a:latin typeface="Arial MT"/>
                <a:cs typeface="Arial MT"/>
              </a:rPr>
              <a:t>r</a:t>
            </a:r>
            <a:r>
              <a:rPr sz="3200" spc="125" dirty="0">
                <a:solidFill>
                  <a:srgbClr val="49459E"/>
                </a:solidFill>
                <a:latin typeface="Arial MT"/>
                <a:cs typeface="Arial MT"/>
              </a:rPr>
              <a:t>u</a:t>
            </a:r>
            <a:r>
              <a:rPr sz="3200" dirty="0">
                <a:solidFill>
                  <a:srgbClr val="49459E"/>
                </a:solidFill>
                <a:latin typeface="Arial MT"/>
                <a:cs typeface="Arial MT"/>
              </a:rPr>
              <a:t>/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14339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3" y="1076326"/>
            <a:ext cx="377646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object 4"/>
          <p:cNvGrpSpPr>
            <a:grpSpLocks/>
          </p:cNvGrpSpPr>
          <p:nvPr/>
        </p:nvGrpSpPr>
        <p:grpSpPr bwMode="auto">
          <a:xfrm>
            <a:off x="332185" y="165101"/>
            <a:ext cx="107156" cy="822325"/>
            <a:chOff x="477608" y="299262"/>
            <a:chExt cx="165100" cy="940435"/>
          </a:xfrm>
        </p:grpSpPr>
        <p:sp>
          <p:nvSpPr>
            <p:cNvPr id="14345" name="object 5"/>
            <p:cNvSpPr>
              <a:spLocks/>
            </p:cNvSpPr>
            <p:nvPr/>
          </p:nvSpPr>
          <p:spPr bwMode="auto">
            <a:xfrm>
              <a:off x="477608" y="514959"/>
              <a:ext cx="165100" cy="233045"/>
            </a:xfrm>
            <a:custGeom>
              <a:avLst/>
              <a:gdLst>
                <a:gd name="T0" fmla="*/ 0 w 165100"/>
                <a:gd name="T1" fmla="*/ 232651 h 233045"/>
                <a:gd name="T2" fmla="*/ 164719 w 165100"/>
                <a:gd name="T3" fmla="*/ 232651 h 233045"/>
                <a:gd name="T4" fmla="*/ 164719 w 165100"/>
                <a:gd name="T5" fmla="*/ 0 h 233045"/>
                <a:gd name="T6" fmla="*/ 0 w 165100"/>
                <a:gd name="T7" fmla="*/ 0 h 233045"/>
                <a:gd name="T8" fmla="*/ 0 w 165100"/>
                <a:gd name="T9" fmla="*/ 232651 h 233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33045">
                  <a:moveTo>
                    <a:pt x="0" y="232651"/>
                  </a:moveTo>
                  <a:lnTo>
                    <a:pt x="164719" y="232651"/>
                  </a:lnTo>
                  <a:lnTo>
                    <a:pt x="164719" y="0"/>
                  </a:lnTo>
                  <a:lnTo>
                    <a:pt x="0" y="0"/>
                  </a:lnTo>
                  <a:lnTo>
                    <a:pt x="0" y="232651"/>
                  </a:lnTo>
                  <a:close/>
                </a:path>
              </a:pathLst>
            </a:custGeom>
            <a:solidFill>
              <a:srgbClr val="B58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6" name="object 6"/>
            <p:cNvSpPr>
              <a:spLocks/>
            </p:cNvSpPr>
            <p:nvPr/>
          </p:nvSpPr>
          <p:spPr bwMode="auto">
            <a:xfrm>
              <a:off x="477608" y="747611"/>
              <a:ext cx="165100" cy="259079"/>
            </a:xfrm>
            <a:custGeom>
              <a:avLst/>
              <a:gdLst>
                <a:gd name="T0" fmla="*/ 164719 w 165100"/>
                <a:gd name="T1" fmla="*/ 0 h 259080"/>
                <a:gd name="T2" fmla="*/ 0 w 165100"/>
                <a:gd name="T3" fmla="*/ 0 h 259080"/>
                <a:gd name="T4" fmla="*/ 0 w 165100"/>
                <a:gd name="T5" fmla="*/ 258862 h 259080"/>
                <a:gd name="T6" fmla="*/ 164719 w 165100"/>
                <a:gd name="T7" fmla="*/ 258862 h 259080"/>
                <a:gd name="T8" fmla="*/ 164719 w 165100"/>
                <a:gd name="T9" fmla="*/ 0 h 259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59080">
                  <a:moveTo>
                    <a:pt x="164719" y="0"/>
                  </a:moveTo>
                  <a:lnTo>
                    <a:pt x="0" y="0"/>
                  </a:lnTo>
                  <a:lnTo>
                    <a:pt x="0" y="258864"/>
                  </a:lnTo>
                  <a:lnTo>
                    <a:pt x="164719" y="258864"/>
                  </a:lnTo>
                  <a:lnTo>
                    <a:pt x="164719" y="0"/>
                  </a:lnTo>
                  <a:close/>
                </a:path>
              </a:pathLst>
            </a:custGeom>
            <a:solidFill>
              <a:srgbClr val="FF7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7" name="object 7"/>
            <p:cNvSpPr>
              <a:spLocks/>
            </p:cNvSpPr>
            <p:nvPr/>
          </p:nvSpPr>
          <p:spPr bwMode="auto">
            <a:xfrm>
              <a:off x="477913" y="299262"/>
              <a:ext cx="164465" cy="206375"/>
            </a:xfrm>
            <a:custGeom>
              <a:avLst/>
              <a:gdLst>
                <a:gd name="T0" fmla="*/ 164414 w 164465"/>
                <a:gd name="T1" fmla="*/ 0 h 206375"/>
                <a:gd name="T2" fmla="*/ 0 w 164465"/>
                <a:gd name="T3" fmla="*/ 0 h 206375"/>
                <a:gd name="T4" fmla="*/ 0 w 164465"/>
                <a:gd name="T5" fmla="*/ 205816 h 206375"/>
                <a:gd name="T6" fmla="*/ 164414 w 164465"/>
                <a:gd name="T7" fmla="*/ 205816 h 206375"/>
                <a:gd name="T8" fmla="*/ 164414 w 164465"/>
                <a:gd name="T9" fmla="*/ 0 h 206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465" h="206375">
                  <a:moveTo>
                    <a:pt x="164414" y="0"/>
                  </a:moveTo>
                  <a:lnTo>
                    <a:pt x="0" y="0"/>
                  </a:lnTo>
                  <a:lnTo>
                    <a:pt x="0" y="205816"/>
                  </a:lnTo>
                  <a:lnTo>
                    <a:pt x="164414" y="205816"/>
                  </a:lnTo>
                  <a:lnTo>
                    <a:pt x="164414" y="0"/>
                  </a:lnTo>
                  <a:close/>
                </a:path>
              </a:pathLst>
            </a:custGeom>
            <a:solidFill>
              <a:srgbClr val="494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8" name="object 8"/>
            <p:cNvSpPr>
              <a:spLocks/>
            </p:cNvSpPr>
            <p:nvPr/>
          </p:nvSpPr>
          <p:spPr bwMode="auto">
            <a:xfrm>
              <a:off x="477608" y="1004989"/>
              <a:ext cx="165100" cy="234315"/>
            </a:xfrm>
            <a:custGeom>
              <a:avLst/>
              <a:gdLst>
                <a:gd name="T0" fmla="*/ 164719 w 165100"/>
                <a:gd name="T1" fmla="*/ 0 h 234315"/>
                <a:gd name="T2" fmla="*/ 0 w 165100"/>
                <a:gd name="T3" fmla="*/ 0 h 234315"/>
                <a:gd name="T4" fmla="*/ 0 w 165100"/>
                <a:gd name="T5" fmla="*/ 234276 h 234315"/>
                <a:gd name="T6" fmla="*/ 164719 w 165100"/>
                <a:gd name="T7" fmla="*/ 234276 h 234315"/>
                <a:gd name="T8" fmla="*/ 164719 w 165100"/>
                <a:gd name="T9" fmla="*/ 0 h 234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34315">
                  <a:moveTo>
                    <a:pt x="164719" y="0"/>
                  </a:moveTo>
                  <a:lnTo>
                    <a:pt x="0" y="0"/>
                  </a:lnTo>
                  <a:lnTo>
                    <a:pt x="0" y="234276"/>
                  </a:lnTo>
                  <a:lnTo>
                    <a:pt x="164719" y="234276"/>
                  </a:lnTo>
                  <a:lnTo>
                    <a:pt x="164719" y="0"/>
                  </a:lnTo>
                  <a:close/>
                </a:path>
              </a:pathLst>
            </a:custGeom>
            <a:solidFill>
              <a:srgbClr val="FAE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341" name="object 9"/>
          <p:cNvSpPr>
            <a:spLocks noGrp="1"/>
          </p:cNvSpPr>
          <p:nvPr>
            <p:ph type="title"/>
          </p:nvPr>
        </p:nvSpPr>
        <p:spPr>
          <a:xfrm>
            <a:off x="528638" y="161218"/>
            <a:ext cx="8212931" cy="554704"/>
          </a:xfrm>
        </p:spPr>
        <p:txBody>
          <a:bodyPr lIns="0" tIns="62865" rIns="0" bIns="0">
            <a:spAutoFit/>
          </a:bodyPr>
          <a:lstStyle/>
          <a:p>
            <a:pPr marL="12700" eaLnBrk="1" hangingPunct="1">
              <a:lnSpc>
                <a:spcPts val="4500"/>
              </a:lnSpc>
              <a:spcBef>
                <a:spcPts val="500"/>
              </a:spcBef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ПОРТАЛ «ЕДИНОЕ СОДЕРЖАНИЕ ОБЩЕГО  ОБРАЗОВАНИЯ»</a:t>
            </a:r>
          </a:p>
        </p:txBody>
      </p:sp>
      <p:grpSp>
        <p:nvGrpSpPr>
          <p:cNvPr id="14342" name="object 10"/>
          <p:cNvGrpSpPr>
            <a:grpSpLocks/>
          </p:cNvGrpSpPr>
          <p:nvPr/>
        </p:nvGrpSpPr>
        <p:grpSpPr bwMode="auto">
          <a:xfrm>
            <a:off x="4181475" y="1076325"/>
            <a:ext cx="4711005" cy="4859338"/>
            <a:chOff x="6186423" y="1341374"/>
            <a:chExt cx="7010400" cy="5558155"/>
          </a:xfrm>
        </p:grpSpPr>
        <p:pic>
          <p:nvPicPr>
            <p:cNvPr id="14343" name="object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23" y="1341374"/>
              <a:ext cx="6934199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object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23" y="4313224"/>
              <a:ext cx="7010399" cy="258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3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/>
          <a:stretch>
            <a:fillRect/>
          </a:stretch>
        </p:blipFill>
        <p:spPr bwMode="auto">
          <a:xfrm>
            <a:off x="103585" y="233364"/>
            <a:ext cx="84790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/>
          <a:stretch>
            <a:fillRect/>
          </a:stretch>
        </p:blipFill>
        <p:spPr bwMode="auto">
          <a:xfrm>
            <a:off x="88107" y="190500"/>
            <a:ext cx="8499872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5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 txBox="1">
            <a:spLocks noChangeArrowheads="1"/>
          </p:cNvSpPr>
          <p:nvPr/>
        </p:nvSpPr>
        <p:spPr bwMode="auto">
          <a:xfrm>
            <a:off x="8852297" y="6454776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75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A6A6A6"/>
                </a:solidFill>
                <a:latin typeface="Arial" pitchFamily="34" charset="0"/>
              </a:rPr>
              <a:t>6</a:t>
            </a:r>
            <a:endParaRPr lang="ru-RU" altLang="ru-RU" sz="1100">
              <a:latin typeface="Arial" pitchFamily="34" charset="0"/>
            </a:endParaRPr>
          </a:p>
        </p:txBody>
      </p:sp>
      <p:pic>
        <p:nvPicPr>
          <p:cNvPr id="17411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81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81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129" y="346563"/>
            <a:ext cx="6322219" cy="441938"/>
          </a:xfrm>
        </p:spPr>
        <p:txBody>
          <a:bodyPr lIns="0" tIns="10944" rIns="0" bIns="0" rtlCol="0">
            <a:spAutoFit/>
          </a:bodyPr>
          <a:lstStyle/>
          <a:p>
            <a:pPr marL="11520" eaLnBrk="1" fontAlgn="auto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sz="2800" b="1" spc="113" dirty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800" b="1" spc="54" dirty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ВВЕДЕНИИ</a:t>
            </a:r>
            <a:r>
              <a:rPr sz="2800" b="1" spc="136" dirty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136" dirty="0" smtClean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и </a:t>
            </a:r>
            <a:r>
              <a:rPr sz="2800" b="1" spc="45" dirty="0" smtClean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ФООП</a:t>
            </a:r>
            <a:r>
              <a:rPr lang="ru-RU" sz="2800" b="1" spc="45" dirty="0" smtClean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object 9"/>
          <p:cNvSpPr txBox="1">
            <a:spLocks noChangeArrowheads="1"/>
          </p:cNvSpPr>
          <p:nvPr/>
        </p:nvSpPr>
        <p:spPr bwMode="auto">
          <a:xfrm>
            <a:off x="767954" y="1238250"/>
            <a:ext cx="6396334" cy="48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5297" rIns="0" bIns="0">
            <a:spAutoFit/>
          </a:bodyPr>
          <a:lstStyle>
            <a:lvl1pPr marL="111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38"/>
              </a:lnSpc>
              <a:spcBef>
                <a:spcPts val="438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Реализация плана перехода на обновленные ФГОС</a:t>
            </a: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endParaRPr lang="ru-RU" altLang="ru-RU" sz="800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Основные общеобразовательные программы подлежат  приведению в соответствие с ФООП не позднее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1 сентября 2023 года</a:t>
            </a:r>
          </a:p>
          <a:p>
            <a:pPr marL="0" eaLnBrk="1" hangingPunct="1">
              <a:lnSpc>
                <a:spcPts val="2713"/>
              </a:lnSpc>
              <a:spcBef>
                <a:spcPts val="0"/>
              </a:spcBef>
              <a:buFontTx/>
              <a:buNone/>
              <a:defRPr/>
            </a:pPr>
            <a:endParaRPr lang="ru-RU" altLang="ru-RU" sz="900" b="1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Образовательные организации разрабатывают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ООП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в соответствии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с ФГОС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и соответствующими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ФООП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9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Содержание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и планируемые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результаты</a:t>
            </a:r>
            <a:endParaRPr lang="ru-RU" altLang="ru-RU" sz="20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разработанных образовательными организациями 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ООП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должны быть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не ниже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соответствующих 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содержания </a:t>
            </a:r>
            <a:r>
              <a:rPr lang="ru-RU" altLang="ru-RU" sz="2000" dirty="0" smtClean="0">
                <a:solidFill>
                  <a:srgbClr val="30356D"/>
                </a:solidFill>
                <a:latin typeface="Arial" pitchFamily="34" charset="0"/>
              </a:rPr>
              <a:t>и планируемых </a:t>
            </a:r>
            <a:r>
              <a:rPr lang="ru-RU" altLang="ru-RU" sz="2000" b="1" dirty="0" smtClean="0">
                <a:solidFill>
                  <a:srgbClr val="30356D"/>
                </a:solidFill>
                <a:latin typeface="Arial" pitchFamily="34" charset="0"/>
              </a:rPr>
              <a:t>результатов ФОО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П</a:t>
            </a:r>
            <a:endParaRPr lang="ru-RU" altLang="ru-RU" sz="2400" dirty="0" smtClean="0">
              <a:latin typeface="Arial" pitchFamily="34" charset="0"/>
            </a:endParaRPr>
          </a:p>
        </p:txBody>
      </p:sp>
      <p:pic>
        <p:nvPicPr>
          <p:cNvPr id="17415" name="object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59001"/>
            <a:ext cx="1780828" cy="22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263129" y="868364"/>
            <a:ext cx="4439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85A3F9"/>
                </a:solidFill>
                <a:latin typeface="Arial" pitchFamily="34" charset="0"/>
              </a:rPr>
              <a:t>В 2023/24 УЧЕБНОМ ГОДУ</a:t>
            </a:r>
            <a:endParaRPr lang="ru-RU" altLang="ru-RU" b="1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8455" y="1787723"/>
            <a:ext cx="838200" cy="348853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8455" y="4892874"/>
            <a:ext cx="838200" cy="348853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3296" y="3912592"/>
            <a:ext cx="836612" cy="348854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2502" y="2833886"/>
            <a:ext cx="838200" cy="348854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/>
            </a:extLst>
          </p:cNvPr>
          <p:cNvGrpSpPr/>
          <p:nvPr/>
        </p:nvGrpSpPr>
        <p:grpSpPr>
          <a:xfrm flipV="1">
            <a:off x="-9412" y="16241"/>
            <a:ext cx="8512151" cy="6858000"/>
            <a:chOff x="-4092975" y="0"/>
            <a:chExt cx="13439776" cy="7559677"/>
          </a:xfrm>
          <a:solidFill>
            <a:schemeClr val="bg1"/>
          </a:solidFill>
        </p:grpSpPr>
        <p:sp>
          <p:nvSpPr>
            <p:cNvPr id="20" name="AutoShape 3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-3981848" y="-111124"/>
              <a:ext cx="7559674" cy="7781928"/>
            </a:xfrm>
            <a:prstGeom prst="rect">
              <a:avLst/>
            </a:prstGeom>
            <a:grpFill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ый треугольник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 flipH="1">
            <a:off x="534477" y="3092273"/>
            <a:ext cx="64294" cy="782638"/>
          </a:xfrm>
          <a:prstGeom prst="rect">
            <a:avLst/>
          </a:prstGeom>
          <a:solidFill>
            <a:srgbClr val="3E5FD6"/>
          </a:solidFill>
          <a:ln>
            <a:solidFill>
              <a:srgbClr val="294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3" tIns="41028" rIns="82053" bIns="4102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00" name="TextBox 21"/>
          <p:cNvSpPr txBox="1">
            <a:spLocks noChangeArrowheads="1"/>
          </p:cNvSpPr>
          <p:nvPr/>
        </p:nvSpPr>
        <p:spPr bwMode="auto">
          <a:xfrm>
            <a:off x="579835" y="2020889"/>
            <a:ext cx="8191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ru-RU" altLang="ru-RU" sz="130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623888" y="2132856"/>
            <a:ext cx="7959327" cy="3484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3" tIns="41028" rIns="82053" bIns="4102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Arial" pitchFamily="34" charset="0"/>
              </a:rPr>
              <a:t>3) гуманистический характер образования, приоритет жизни и здоровья человека, прав и свобод личности, свободного развития личности, воспитание взаимоуважения, трудолюбия, гражданственности, патриотизма, ответственности, правовой культуры, бережного отношения к природе;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dirty="0">
                <a:solidFill>
                  <a:srgbClr val="0101FF"/>
                </a:solidFill>
                <a:latin typeface="Arial" pitchFamily="34" charset="0"/>
              </a:rPr>
              <a:t>4) единство образовательного пространства на территории Российской Федерации;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Arial" pitchFamily="34" charset="0"/>
              </a:rPr>
              <a:t>9) 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Arial" pitchFamily="34" charset="0"/>
              </a:rPr>
              <a:t>10) демократический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Arial" pitchFamily="34" charset="0"/>
              </a:rPr>
              <a:t>12) сочетание государственного и договорного регулирования отношений в сфере образования.</a:t>
            </a:r>
          </a:p>
        </p:txBody>
      </p:sp>
      <p:sp>
        <p:nvSpPr>
          <p:cNvPr id="12" name="object 7"/>
          <p:cNvSpPr txBox="1">
            <a:spLocks/>
          </p:cNvSpPr>
          <p:nvPr/>
        </p:nvSpPr>
        <p:spPr>
          <a:xfrm>
            <a:off x="617934" y="332656"/>
            <a:ext cx="7965281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algn="ctr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ФЕДЕРАЛЬНЫЙ</a:t>
            </a:r>
            <a:r>
              <a:rPr lang="ru-RU" sz="2800" b="1" spc="9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6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ЗАКОН</a:t>
            </a:r>
            <a:r>
              <a:rPr lang="ru-RU" sz="2800" b="1" spc="9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8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273-ФЗ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Прямоугольник 2"/>
          <p:cNvSpPr>
            <a:spLocks noChangeArrowheads="1"/>
          </p:cNvSpPr>
          <p:nvPr/>
        </p:nvSpPr>
        <p:spPr bwMode="auto">
          <a:xfrm>
            <a:off x="623888" y="1044576"/>
            <a:ext cx="7959327" cy="84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ts val="2063"/>
              </a:spcBef>
            </a:pPr>
            <a:r>
              <a:rPr lang="ru-RU" altLang="ru-RU" b="1" dirty="0" smtClean="0">
                <a:solidFill>
                  <a:srgbClr val="2B57D4"/>
                </a:solidFill>
                <a:latin typeface="Arial" pitchFamily="34" charset="0"/>
              </a:rPr>
              <a:t>Статья </a:t>
            </a:r>
            <a:r>
              <a:rPr lang="ru-RU" altLang="ru-RU" b="1" dirty="0">
                <a:solidFill>
                  <a:srgbClr val="2B57D4"/>
                </a:solidFill>
                <a:latin typeface="Arial" pitchFamily="34" charset="0"/>
              </a:rPr>
              <a:t>3. Основные принципы государственной политики и правового регулирования  отношений в сфере образования</a:t>
            </a:r>
            <a:endParaRPr lang="ru-RU" altLang="ru-RU" dirty="0">
              <a:latin typeface="Arial" pitchFamily="34" charset="0"/>
            </a:endParaRPr>
          </a:p>
          <a:p>
            <a:pPr eaLnBrk="1" hangingPunct="1">
              <a:lnSpc>
                <a:spcPts val="1475"/>
              </a:lnSpc>
            </a:pPr>
            <a:r>
              <a:rPr lang="ru-RU" altLang="ru-RU" sz="1200" dirty="0">
                <a:latin typeface="Arial" pitchFamily="34" charset="0"/>
              </a:rPr>
              <a:t>12 принципов</a:t>
            </a:r>
          </a:p>
        </p:txBody>
      </p:sp>
      <p:sp>
        <p:nvSpPr>
          <p:cNvPr id="4104" name="Прямоугольник 13"/>
          <p:cNvSpPr>
            <a:spLocks noChangeArrowheads="1"/>
          </p:cNvSpPr>
          <p:nvPr/>
        </p:nvSpPr>
        <p:spPr bwMode="auto">
          <a:xfrm>
            <a:off x="611981" y="5877272"/>
            <a:ext cx="7970629" cy="64633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pitchFamily="34" charset="0"/>
              </a:rPr>
              <a:t>Единое образовательное пространство – </a:t>
            </a:r>
            <a:r>
              <a:rPr lang="ru-RU" altLang="ru-RU" dirty="0">
                <a:solidFill>
                  <a:srgbClr val="674CD0"/>
                </a:solidFill>
                <a:latin typeface="Arial" pitchFamily="34" charset="0"/>
              </a:rPr>
              <a:t>основа </a:t>
            </a:r>
            <a:r>
              <a:rPr lang="ru-RU" altLang="ru-RU" dirty="0">
                <a:latin typeface="Arial" pitchFamily="34" charset="0"/>
              </a:rPr>
              <a:t>сохранения </a:t>
            </a:r>
            <a:br>
              <a:rPr lang="ru-RU" altLang="ru-RU" dirty="0">
                <a:latin typeface="Arial" pitchFamily="34" charset="0"/>
              </a:rPr>
            </a:br>
            <a:r>
              <a:rPr lang="ru-RU" altLang="ru-RU" dirty="0">
                <a:latin typeface="Arial" pitchFamily="34" charset="0"/>
              </a:rPr>
              <a:t>и укрепления </a:t>
            </a:r>
            <a:r>
              <a:rPr lang="ru-RU" altLang="ru-RU" dirty="0">
                <a:solidFill>
                  <a:srgbClr val="674CD0"/>
                </a:solidFill>
                <a:latin typeface="Arial" pitchFamily="34" charset="0"/>
              </a:rPr>
              <a:t>образовательного суверенитета страны  </a:t>
            </a:r>
          </a:p>
        </p:txBody>
      </p:sp>
      <p:pic>
        <p:nvPicPr>
          <p:cNvPr id="1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320280" y="377567"/>
            <a:ext cx="8268890" cy="381515"/>
          </a:xfrm>
        </p:spPr>
        <p:txBody>
          <a:bodyPr wrap="square" lIns="0" tIns="12065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sz="2400" b="1" spc="40" dirty="0">
                <a:solidFill>
                  <a:srgbClr val="30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ЕДИНОЕ ОБРАЗОВАТЕЛЬНОЕ ПРОСТРАНСТВО</a:t>
            </a:r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499375" y="1411892"/>
            <a:ext cx="2677591" cy="11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 dirty="0">
                <a:latin typeface="Arial" pitchFamily="34" charset="0"/>
              </a:rPr>
              <a:t>ФЕДЕРАЛЬНЫЙ  ГОСУДАРСТВЕННЫЙ  ОБРАЗОВАТЕЛЬНЫЙ  СТАНДАРТ</a:t>
            </a:r>
            <a:endParaRPr lang="ru-RU" altLang="ru-RU" sz="1900" dirty="0">
              <a:latin typeface="Arial" pitchFamily="34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3275856" y="1328738"/>
            <a:ext cx="830598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НОО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3267522" y="1810439"/>
            <a:ext cx="838932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ООО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3324800" y="2344738"/>
            <a:ext cx="781654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solidFill>
                  <a:srgbClr val="426F8E"/>
                </a:solidFill>
                <a:latin typeface="Arial" panose="020B0604020202020204" pitchFamily="34" charset="0"/>
              </a:rPr>
              <a:t>С</a:t>
            </a:r>
            <a:r>
              <a:rPr sz="1900" b="1" dirty="0">
                <a:solidFill>
                  <a:srgbClr val="426F8E"/>
                </a:solidFill>
                <a:latin typeface="Arial" panose="020B0604020202020204" pitchFamily="34" charset="0"/>
              </a:rPr>
              <a:t>О</a:t>
            </a: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5127" name="object 8"/>
          <p:cNvSpPr txBox="1">
            <a:spLocks noChangeArrowheads="1"/>
          </p:cNvSpPr>
          <p:nvPr/>
        </p:nvSpPr>
        <p:spPr bwMode="auto">
          <a:xfrm>
            <a:off x="4606917" y="1518051"/>
            <a:ext cx="2644379" cy="8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indent="508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 dirty="0">
                <a:latin typeface="Arial" pitchFamily="34" charset="0"/>
              </a:rPr>
              <a:t>ФЕДЕРАЛЬНАЯ  ОБРАЗОВАТЕЛЬНАЯ  ПРОГРАММА</a:t>
            </a:r>
            <a:endParaRPr lang="ru-RU" altLang="ru-RU" sz="1900" dirty="0">
              <a:latin typeface="Arial" pitchFamily="34" charset="0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7812360" y="1346200"/>
            <a:ext cx="776809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НОО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7812360" y="1854200"/>
            <a:ext cx="783953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ООО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7812360" y="2362200"/>
            <a:ext cx="757759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СОО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5131" name="object 12"/>
          <p:cNvSpPr>
            <a:spLocks/>
          </p:cNvSpPr>
          <p:nvPr/>
        </p:nvSpPr>
        <p:spPr bwMode="auto">
          <a:xfrm>
            <a:off x="670323" y="1397000"/>
            <a:ext cx="7822406" cy="2346325"/>
          </a:xfrm>
          <a:custGeom>
            <a:avLst/>
            <a:gdLst>
              <a:gd name="T0" fmla="*/ 6153957 w 8060055"/>
              <a:gd name="T1" fmla="*/ 0 h 2346325"/>
              <a:gd name="T2" fmla="*/ 6153957 w 8060055"/>
              <a:gd name="T3" fmla="*/ 2336800 h 2346325"/>
              <a:gd name="T4" fmla="*/ 13496045 w 8060055"/>
              <a:gd name="T5" fmla="*/ 2313051 h 2346325"/>
              <a:gd name="T6" fmla="*/ 0 w 8060055"/>
              <a:gd name="T7" fmla="*/ 2346325 h 2346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60055" h="2346325">
                <a:moveTo>
                  <a:pt x="3675126" y="0"/>
                </a:moveTo>
                <a:lnTo>
                  <a:pt x="3675126" y="2336800"/>
                </a:lnTo>
              </a:path>
              <a:path w="8060055" h="2346325">
                <a:moveTo>
                  <a:pt x="8059801" y="2313051"/>
                </a:moveTo>
                <a:lnTo>
                  <a:pt x="0" y="2346325"/>
                </a:lnTo>
              </a:path>
            </a:pathLst>
          </a:custGeom>
          <a:noFill/>
          <a:ln w="28575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13"/>
          <p:cNvSpPr txBox="1"/>
          <p:nvPr/>
        </p:nvSpPr>
        <p:spPr>
          <a:xfrm>
            <a:off x="3037743" y="3924099"/>
            <a:ext cx="5782729" cy="596958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latin typeface="Arial" panose="020B0604020202020204" pitchFamily="34" charset="0"/>
              </a:rPr>
              <a:t>100</a:t>
            </a:r>
            <a:r>
              <a:rPr sz="1900" b="1" spc="-1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РАБОЧИХ</a:t>
            </a:r>
            <a:r>
              <a:rPr sz="1900" b="1" spc="1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ПРОГРАММ</a:t>
            </a:r>
            <a:r>
              <a:rPr sz="1900" b="1" spc="30" dirty="0">
                <a:latin typeface="Arial" panose="020B0604020202020204" pitchFamily="34" charset="0"/>
              </a:rPr>
              <a:t> </a:t>
            </a:r>
            <a:r>
              <a:rPr sz="1900" b="1" spc="-5" dirty="0">
                <a:latin typeface="Arial" panose="020B0604020202020204" pitchFamily="34" charset="0"/>
              </a:rPr>
              <a:t>ПО</a:t>
            </a:r>
            <a:r>
              <a:rPr sz="1900" b="1" dirty="0">
                <a:latin typeface="Arial" panose="020B0604020202020204" pitchFamily="34" charset="0"/>
              </a:rPr>
              <a:t> </a:t>
            </a:r>
            <a:r>
              <a:rPr sz="1900" b="1" spc="-10" dirty="0">
                <a:latin typeface="Arial" panose="020B0604020202020204" pitchFamily="34" charset="0"/>
              </a:rPr>
              <a:t>УЧЕБНЫМ</a:t>
            </a:r>
            <a:r>
              <a:rPr sz="1900" b="1" dirty="0">
                <a:latin typeface="Arial" panose="020B0604020202020204" pitchFamily="34" charset="0"/>
              </a:rPr>
              <a:t> </a:t>
            </a:r>
            <a:r>
              <a:rPr sz="1900" b="1" spc="-25" dirty="0">
                <a:latin typeface="Arial" panose="020B0604020202020204" pitchFamily="34" charset="0"/>
              </a:rPr>
              <a:t>ПРЕДМЕТАМ</a:t>
            </a:r>
            <a:r>
              <a:rPr sz="1900" b="1" spc="30" dirty="0">
                <a:latin typeface="Arial" panose="020B0604020202020204" pitchFamily="34" charset="0"/>
              </a:rPr>
              <a:t> </a:t>
            </a:r>
            <a:r>
              <a:rPr sz="1900" b="1" dirty="0">
                <a:latin typeface="Arial" panose="020B0604020202020204" pitchFamily="34" charset="0"/>
              </a:rPr>
              <a:t>1-11</a:t>
            </a:r>
            <a:r>
              <a:rPr sz="1900" b="1" spc="1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КЛАСС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45" name="object 14"/>
          <p:cNvSpPr txBox="1"/>
          <p:nvPr/>
        </p:nvSpPr>
        <p:spPr>
          <a:xfrm>
            <a:off x="3068827" y="4521057"/>
            <a:ext cx="5986463" cy="59695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latin typeface="Arial" panose="020B0604020202020204" pitchFamily="34" charset="0"/>
              </a:rPr>
              <a:t>12</a:t>
            </a:r>
            <a:r>
              <a:rPr sz="1900" b="1" spc="-1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РАБОЧИХ</a:t>
            </a:r>
            <a:r>
              <a:rPr sz="1900" b="1" spc="-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ПРОГРАММ</a:t>
            </a:r>
            <a:r>
              <a:rPr sz="1900" b="1" spc="30" dirty="0">
                <a:latin typeface="Arial" panose="020B0604020202020204" pitchFamily="34" charset="0"/>
              </a:rPr>
              <a:t> </a:t>
            </a:r>
            <a:r>
              <a:rPr sz="1900" b="1" spc="-5" dirty="0">
                <a:latin typeface="Arial" panose="020B0604020202020204" pitchFamily="34" charset="0"/>
              </a:rPr>
              <a:t>ПО</a:t>
            </a:r>
            <a:r>
              <a:rPr sz="1900" b="1" spc="5" dirty="0">
                <a:latin typeface="Arial" panose="020B0604020202020204" pitchFamily="34" charset="0"/>
              </a:rPr>
              <a:t> </a:t>
            </a:r>
            <a:r>
              <a:rPr sz="1900" b="1" spc="-5" dirty="0">
                <a:latin typeface="Arial" panose="020B0604020202020204" pitchFamily="34" charset="0"/>
              </a:rPr>
              <a:t>ВНЕУРОЧНОЙ</a:t>
            </a:r>
            <a:r>
              <a:rPr sz="1900" b="1" spc="15" dirty="0">
                <a:latin typeface="Arial" panose="020B0604020202020204" pitchFamily="34" charset="0"/>
              </a:rPr>
              <a:t> </a:t>
            </a:r>
            <a:r>
              <a:rPr sz="1900" b="1" spc="-10" dirty="0">
                <a:latin typeface="Arial" panose="020B0604020202020204" pitchFamily="34" charset="0"/>
              </a:rPr>
              <a:t>ДЕЯТЕЛЬНОСТИ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5134" name="object 15"/>
          <p:cNvSpPr txBox="1">
            <a:spLocks noChangeArrowheads="1"/>
          </p:cNvSpPr>
          <p:nvPr/>
        </p:nvSpPr>
        <p:spPr bwMode="auto">
          <a:xfrm>
            <a:off x="526257" y="4149080"/>
            <a:ext cx="2413373" cy="59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 dirty="0">
                <a:solidFill>
                  <a:srgbClr val="426F8E"/>
                </a:solidFill>
                <a:latin typeface="Arial" pitchFamily="34" charset="0"/>
              </a:rPr>
              <a:t>СОДЕРЖАТЕЛЬНОЕ  ОБЕСПЕЧЕНИЕ:</a:t>
            </a:r>
            <a:endParaRPr lang="ru-RU" altLang="ru-RU" sz="1900" dirty="0">
              <a:latin typeface="Arial" pitchFamily="34" charset="0"/>
            </a:endParaRPr>
          </a:p>
        </p:txBody>
      </p:sp>
      <p:sp>
        <p:nvSpPr>
          <p:cNvPr id="47" name="object 16"/>
          <p:cNvSpPr txBox="1"/>
          <p:nvPr/>
        </p:nvSpPr>
        <p:spPr>
          <a:xfrm>
            <a:off x="602456" y="5546725"/>
            <a:ext cx="2002631" cy="596958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КЛЮЧЕВОЙ</a:t>
            </a:r>
            <a:endParaRPr sz="1900" dirty="0">
              <a:latin typeface="Arial" panose="020B0604020202020204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5" dirty="0">
                <a:solidFill>
                  <a:srgbClr val="426F8E"/>
                </a:solidFill>
                <a:latin typeface="Arial" panose="020B0604020202020204" pitchFamily="34" charset="0"/>
              </a:rPr>
              <a:t>ИНСТРУМЕНТ: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3065602" y="5571286"/>
            <a:ext cx="5682862" cy="596958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 panose="020B0604020202020204" pitchFamily="34" charset="0"/>
              </a:rPr>
              <a:t>УТВЕРЖДЕН</a:t>
            </a:r>
            <a:r>
              <a:rPr sz="1900" b="1" spc="5" dirty="0">
                <a:latin typeface="Arial" panose="020B0604020202020204" pitchFamily="34" charset="0"/>
              </a:rPr>
              <a:t> </a:t>
            </a:r>
            <a:r>
              <a:rPr sz="1900" b="1" spc="-20" dirty="0">
                <a:latin typeface="Arial" panose="020B0604020202020204" pitchFamily="34" charset="0"/>
              </a:rPr>
              <a:t>ФЕДЕРАЛЬНЫЙ</a:t>
            </a:r>
            <a:r>
              <a:rPr sz="1900" b="1" spc="35" dirty="0">
                <a:latin typeface="Arial" panose="020B0604020202020204" pitchFamily="34" charset="0"/>
              </a:rPr>
              <a:t> </a:t>
            </a:r>
            <a:r>
              <a:rPr sz="1900" b="1" spc="-10" dirty="0">
                <a:latin typeface="Arial" panose="020B0604020202020204" pitchFamily="34" charset="0"/>
              </a:rPr>
              <a:t>ПЕРЕЧЕНЬ</a:t>
            </a:r>
            <a:r>
              <a:rPr sz="1900" b="1" spc="25" dirty="0">
                <a:latin typeface="Arial" panose="020B0604020202020204" pitchFamily="34" charset="0"/>
              </a:rPr>
              <a:t> </a:t>
            </a:r>
            <a:r>
              <a:rPr sz="1900" b="1" spc="-15" dirty="0">
                <a:latin typeface="Arial" panose="020B0604020202020204" pitchFamily="34" charset="0"/>
              </a:rPr>
              <a:t>УЧЕБНИКОВ</a:t>
            </a:r>
            <a:endParaRPr sz="1900" dirty="0">
              <a:latin typeface="Arial" panose="020B0604020202020204" pitchFamily="34" charset="0"/>
            </a:endParaRPr>
          </a:p>
        </p:txBody>
      </p:sp>
      <p:sp>
        <p:nvSpPr>
          <p:cNvPr id="5137" name="object 18"/>
          <p:cNvSpPr>
            <a:spLocks/>
          </p:cNvSpPr>
          <p:nvPr/>
        </p:nvSpPr>
        <p:spPr bwMode="auto">
          <a:xfrm>
            <a:off x="622698" y="5124450"/>
            <a:ext cx="7822406" cy="31750"/>
          </a:xfrm>
          <a:custGeom>
            <a:avLst/>
            <a:gdLst>
              <a:gd name="T0" fmla="*/ 13496045 w 8060055"/>
              <a:gd name="T1" fmla="*/ 0 h 31750"/>
              <a:gd name="T2" fmla="*/ 0 w 8060055"/>
              <a:gd name="T3" fmla="*/ 31750 h 317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60055" h="31750">
                <a:moveTo>
                  <a:pt x="8059801" y="0"/>
                </a:moveTo>
                <a:lnTo>
                  <a:pt x="0" y="31750"/>
                </a:lnTo>
              </a:path>
            </a:pathLst>
          </a:custGeom>
          <a:noFill/>
          <a:ln w="28575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332185" y="1006475"/>
            <a:ext cx="8250426" cy="15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</a:t>
            </a:r>
            <a:r>
              <a:rPr lang="ru-RU" altLang="ru-RU" sz="1600" b="1" dirty="0" smtClean="0">
                <a:solidFill>
                  <a:srgbClr val="31356E"/>
                </a:solidFill>
                <a:latin typeface="Montserrat" charset="0"/>
              </a:rPr>
              <a:t>» </a:t>
            </a:r>
            <a:r>
              <a:rPr lang="ru-RU" altLang="ru-RU" sz="1500" dirty="0" smtClean="0">
                <a:solidFill>
                  <a:srgbClr val="7F7F7F"/>
                </a:solidFill>
                <a:latin typeface="Montserrat" charset="0"/>
              </a:rPr>
              <a:t>(</a:t>
            </a:r>
            <a:r>
              <a:rPr lang="ru-RU" altLang="ru-RU" sz="1500" dirty="0">
                <a:solidFill>
                  <a:srgbClr val="7F7F7F"/>
                </a:solidFill>
                <a:latin typeface="Montserrat" charset="0"/>
              </a:rPr>
              <a:t>Зарегистрирован 05.07.2021 № 64100)</a:t>
            </a:r>
          </a:p>
          <a:p>
            <a:pPr eaLnBrk="1" hangingPunct="1">
              <a:lnSpc>
                <a:spcPct val="90000"/>
              </a:lnSpc>
            </a:pPr>
            <a:endParaRPr lang="ru-RU" altLang="ru-RU" sz="1600" b="1" dirty="0" smtClean="0">
              <a:solidFill>
                <a:srgbClr val="31356E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31356E"/>
                </a:solidFill>
                <a:latin typeface="Montserrat" charset="0"/>
              </a:rPr>
              <a:t>Приказ </a:t>
            </a:r>
            <a:r>
              <a:rPr lang="ru-RU" altLang="ru-RU" sz="1600" b="1" dirty="0">
                <a:solidFill>
                  <a:srgbClr val="31356E"/>
                </a:solidFill>
                <a:latin typeface="Montserrat" charset="0"/>
              </a:rPr>
              <a:t>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</a:t>
            </a:r>
            <a:r>
              <a:rPr lang="ru-RU" altLang="ru-RU" sz="1600" b="1" dirty="0" smtClean="0">
                <a:solidFill>
                  <a:srgbClr val="31356E"/>
                </a:solidFill>
                <a:latin typeface="Montserrat" charset="0"/>
              </a:rPr>
              <a:t>» </a:t>
            </a:r>
            <a:r>
              <a:rPr lang="ru-RU" altLang="ru-RU" sz="1500" dirty="0" smtClean="0">
                <a:solidFill>
                  <a:srgbClr val="7F7F7F"/>
                </a:solidFill>
                <a:latin typeface="Montserrat" charset="0"/>
              </a:rPr>
              <a:t>(</a:t>
            </a:r>
            <a:r>
              <a:rPr lang="ru-RU" altLang="ru-RU" sz="1500" dirty="0">
                <a:solidFill>
                  <a:srgbClr val="7F7F7F"/>
                </a:solidFill>
                <a:latin typeface="Montserrat" charset="0"/>
              </a:rPr>
              <a:t>Зарегистрирован 05.07.2021 № 64101)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88131" y="192088"/>
            <a:ext cx="7154466" cy="570620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>
              <a:lnSpc>
                <a:spcPts val="4076"/>
              </a:lnSpc>
              <a:defRPr/>
            </a:pPr>
            <a:r>
              <a:rPr lang="ru-RU" sz="2800" b="1" spc="72" dirty="0">
                <a:solidFill>
                  <a:srgbClr val="31356E"/>
                </a:solidFill>
                <a:latin typeface="Montserrat" panose="00000500000000000000" pitchFamily="50" charset="-52"/>
              </a:rPr>
              <a:t>ОБНОВЛЕННЫЕ ФГОС</a:t>
            </a:r>
          </a:p>
        </p:txBody>
      </p:sp>
      <p:sp>
        <p:nvSpPr>
          <p:cNvPr id="6148" name="Прямоугольник 14"/>
          <p:cNvSpPr>
            <a:spLocks noChangeArrowheads="1"/>
          </p:cNvSpPr>
          <p:nvPr/>
        </p:nvSpPr>
        <p:spPr bwMode="auto">
          <a:xfrm>
            <a:off x="294085" y="631826"/>
            <a:ext cx="715446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85A3F9"/>
                </a:solidFill>
                <a:latin typeface="Arial" pitchFamily="34" charset="0"/>
              </a:rPr>
              <a:t>НАЧАЛЬНОГО ОБЩЕГО И ОСНОВНОГО ОБЩЕГО ОБРАЗОВАНИЯ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32186" y="2564904"/>
            <a:ext cx="8344270" cy="608642"/>
          </a:xfrm>
          <a:prstGeom prst="rect">
            <a:avLst/>
          </a:prstGeom>
        </p:spPr>
        <p:txBody>
          <a:bodyPr wrap="square" lIns="82053" tIns="41028" rIns="82053" bIns="41028">
            <a:spAutoFit/>
          </a:bodyPr>
          <a:lstStyle/>
          <a:p>
            <a:pPr>
              <a:lnSpc>
                <a:spcPts val="4076"/>
              </a:lnSpc>
              <a:defRPr/>
            </a:pPr>
            <a:r>
              <a:rPr lang="ru-RU" sz="2400" b="1" spc="72" dirty="0">
                <a:solidFill>
                  <a:srgbClr val="31356E"/>
                </a:solidFill>
                <a:latin typeface="Montserrat" panose="00000500000000000000" pitchFamily="50" charset="-52"/>
              </a:rPr>
              <a:t>ВНЕСЕНИЕ ИЗМЕНЕНИЙ</a:t>
            </a:r>
          </a:p>
        </p:txBody>
      </p:sp>
      <p:sp>
        <p:nvSpPr>
          <p:cNvPr id="6150" name="Прямоугольник 16"/>
          <p:cNvSpPr>
            <a:spLocks noChangeArrowheads="1"/>
          </p:cNvSpPr>
          <p:nvPr/>
        </p:nvSpPr>
        <p:spPr bwMode="auto">
          <a:xfrm>
            <a:off x="332186" y="3219451"/>
            <a:ext cx="8584406" cy="29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85A3F9"/>
                </a:solidFill>
                <a:latin typeface="Arial" pitchFamily="34" charset="0"/>
              </a:rPr>
              <a:t>ФГОС НАЧАЛЬНОГО ОБЩЕГО, ОСНОВНОГО ОБЩЕГО, СРЕДНЕГО ОБЩЕГО ОБРАЗОВАНИЯ</a:t>
            </a:r>
          </a:p>
        </p:txBody>
      </p:sp>
      <p:sp>
        <p:nvSpPr>
          <p:cNvPr id="6151" name="TextBox 23"/>
          <p:cNvSpPr txBox="1">
            <a:spLocks noChangeArrowheads="1"/>
          </p:cNvSpPr>
          <p:nvPr/>
        </p:nvSpPr>
        <p:spPr bwMode="auto">
          <a:xfrm>
            <a:off x="332185" y="3525838"/>
            <a:ext cx="8443912" cy="32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18 июля 2022 г. № 569 «О внесении изменений </a:t>
            </a:r>
            <a:r>
              <a:rPr lang="ru-RU" altLang="ru-RU" sz="1500" b="1" dirty="0" smtClean="0">
                <a:solidFill>
                  <a:srgbClr val="31356E"/>
                </a:solidFill>
                <a:latin typeface="Montserrat" charset="0"/>
              </a:rPr>
              <a:t>в </a:t>
            </a: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федеральный государственный образовательный стандарт начального общего образования, утвержденный приказом Министерства просвещения Российской Федерации от 31 мая 2021 г. № 286» </a:t>
            </a:r>
            <a:r>
              <a:rPr lang="ru-RU" altLang="ru-RU" sz="1500" dirty="0" smtClean="0">
                <a:solidFill>
                  <a:srgbClr val="7F7F7F"/>
                </a:solidFill>
                <a:latin typeface="Montserrat" charset="0"/>
              </a:rPr>
              <a:t>(</a:t>
            </a:r>
            <a:r>
              <a:rPr lang="ru-RU" altLang="ru-RU" sz="1500" dirty="0">
                <a:solidFill>
                  <a:srgbClr val="7F7F7F"/>
                </a:solidFill>
                <a:latin typeface="Montserrat" charset="0"/>
              </a:rPr>
              <a:t>Зарегистрирован 17.08.2022 № 69676)</a:t>
            </a:r>
          </a:p>
          <a:p>
            <a:pPr eaLnBrk="1" hangingPunct="1">
              <a:lnSpc>
                <a:spcPct val="90000"/>
              </a:lnSpc>
            </a:pPr>
            <a:endParaRPr lang="ru-RU" altLang="ru-RU" sz="1500" b="1" dirty="0" smtClean="0">
              <a:solidFill>
                <a:srgbClr val="31356E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500" b="1" dirty="0" smtClean="0">
                <a:solidFill>
                  <a:srgbClr val="31356E"/>
                </a:solidFill>
                <a:latin typeface="Montserrat" charset="0"/>
              </a:rPr>
              <a:t>Приказ </a:t>
            </a: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Министерства просвещения Российской Федерации от 18 июля 2022 № 568 «О внесении изменений </a:t>
            </a:r>
            <a:r>
              <a:rPr lang="ru-RU" altLang="ru-RU" sz="1500" b="1" dirty="0" smtClean="0">
                <a:solidFill>
                  <a:srgbClr val="31356E"/>
                </a:solidFill>
                <a:latin typeface="Montserrat" charset="0"/>
              </a:rPr>
              <a:t>в </a:t>
            </a: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федеральный государственный образовательный стандарт основного общего образования, утвержденный приказом Министерства просвещения Российской Федерации от 31 мая 2021 г. № 287» </a:t>
            </a:r>
            <a:r>
              <a:rPr lang="ru-RU" altLang="ru-RU" sz="1500" dirty="0" smtClean="0">
                <a:solidFill>
                  <a:srgbClr val="7F7F7F"/>
                </a:solidFill>
                <a:latin typeface="Montserrat" charset="0"/>
              </a:rPr>
              <a:t>(</a:t>
            </a:r>
            <a:r>
              <a:rPr lang="ru-RU" altLang="ru-RU" sz="1500" dirty="0">
                <a:solidFill>
                  <a:srgbClr val="7F7F7F"/>
                </a:solidFill>
                <a:latin typeface="Montserrat" charset="0"/>
              </a:rPr>
              <a:t>Зарегистрирован 17.08.2022 № 69676)</a:t>
            </a:r>
          </a:p>
          <a:p>
            <a:pPr eaLnBrk="1" hangingPunct="1">
              <a:lnSpc>
                <a:spcPct val="90000"/>
              </a:lnSpc>
            </a:pPr>
            <a:endParaRPr lang="ru-RU" altLang="ru-RU" sz="1500" b="1" dirty="0" smtClean="0">
              <a:solidFill>
                <a:srgbClr val="31356E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500" b="1" dirty="0" smtClean="0">
                <a:solidFill>
                  <a:srgbClr val="31356E"/>
                </a:solidFill>
                <a:latin typeface="Montserrat" charset="0"/>
              </a:rPr>
              <a:t>Приказ </a:t>
            </a: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Министерства просвещения Российской Федерации от 12 августа 2022 г. № 732 «О внесении изменений </a:t>
            </a:r>
            <a:r>
              <a:rPr lang="ru-RU" altLang="ru-RU" sz="1500" b="1" dirty="0" smtClean="0">
                <a:solidFill>
                  <a:srgbClr val="31356E"/>
                </a:solidFill>
                <a:latin typeface="Montserrat" charset="0"/>
              </a:rPr>
              <a:t>в </a:t>
            </a:r>
            <a:r>
              <a:rPr lang="ru-RU" altLang="ru-RU" sz="1500" b="1" dirty="0">
                <a:solidFill>
                  <a:srgbClr val="31356E"/>
                </a:solidFill>
                <a:latin typeface="Montserrat" charset="0"/>
              </a:rPr>
              <a:t>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 </a:t>
            </a:r>
            <a:r>
              <a:rPr lang="ru-RU" altLang="ru-RU" sz="1500" dirty="0" smtClean="0">
                <a:solidFill>
                  <a:srgbClr val="7F7F7F"/>
                </a:solidFill>
                <a:latin typeface="Montserrat" charset="0"/>
              </a:rPr>
              <a:t>(</a:t>
            </a:r>
            <a:r>
              <a:rPr lang="ru-RU" altLang="ru-RU" sz="1500" dirty="0">
                <a:solidFill>
                  <a:srgbClr val="7F7F7F"/>
                </a:solidFill>
                <a:latin typeface="Montserrat" charset="0"/>
              </a:rPr>
              <a:t>Зарегистрирован 12.09.2022 № 70034)</a:t>
            </a:r>
          </a:p>
          <a:p>
            <a:pPr eaLnBrk="1" hangingPunct="1">
              <a:lnSpc>
                <a:spcPct val="90000"/>
              </a:lnSpc>
            </a:pPr>
            <a:endParaRPr lang="ru-RU" altLang="ru-RU" sz="1500" dirty="0">
              <a:solidFill>
                <a:srgbClr val="7F7F7F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b="1" dirty="0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500" dirty="0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Montserrat" charset="0"/>
              </a:rPr>
              <a:t/>
            </a:r>
            <a:br>
              <a:rPr lang="ru-RU" altLang="ru-RU" sz="1300" dirty="0">
                <a:solidFill>
                  <a:srgbClr val="7F7F7F"/>
                </a:solidFill>
                <a:latin typeface="Montserrat" charset="0"/>
              </a:rPr>
            </a:br>
            <a:endParaRPr lang="ru-RU" altLang="ru-RU" sz="1300" dirty="0">
              <a:solidFill>
                <a:srgbClr val="7F7F7F"/>
              </a:solidFill>
              <a:latin typeface="Montserrat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386581" y="201614"/>
            <a:ext cx="8416901" cy="452189"/>
          </a:xfrm>
          <a:prstGeom prst="rect">
            <a:avLst/>
          </a:prstGeom>
        </p:spPr>
        <p:txBody>
          <a:bodyPr wrap="square" lIns="82053" tIns="41028" rIns="82053" bIns="41028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400" spc="40" dirty="0">
                <a:solidFill>
                  <a:srgbClr val="30356D"/>
                </a:solidFill>
                <a:latin typeface="Arial" pitchFamily="34" charset="0"/>
                <a:ea typeface="+mj-ea"/>
              </a:rPr>
              <a:t>МОДЕЛЬ ВВЕДЕНИЯ ОБНОВЛЕННЫХ </a:t>
            </a:r>
            <a:r>
              <a:rPr lang="ru-RU" sz="2400" spc="40" dirty="0" smtClean="0">
                <a:solidFill>
                  <a:srgbClr val="30356D"/>
                </a:solidFill>
                <a:latin typeface="Arial" pitchFamily="34" charset="0"/>
                <a:ea typeface="+mj-ea"/>
              </a:rPr>
              <a:t>ФГОС</a:t>
            </a:r>
            <a:endParaRPr lang="ru-RU" sz="2400" spc="40" dirty="0">
              <a:solidFill>
                <a:srgbClr val="30356D"/>
              </a:solidFill>
              <a:latin typeface="Arial" pitchFamily="34" charset="0"/>
              <a:ea typeface="+mj-ea"/>
            </a:endParaRPr>
          </a:p>
        </p:txBody>
      </p:sp>
      <p:sp>
        <p:nvSpPr>
          <p:cNvPr id="8195" name="Прямоугольник 17"/>
          <p:cNvSpPr>
            <a:spLocks noChangeArrowheads="1"/>
          </p:cNvSpPr>
          <p:nvPr/>
        </p:nvSpPr>
        <p:spPr bwMode="auto">
          <a:xfrm>
            <a:off x="386581" y="653802"/>
            <a:ext cx="8396288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ВВЕДЕНИЕ ФГОС НАЧАЛЬНОГО ОБЩЕГО, ОСНОВНОГО ОБЩЕГО  и СРЕДНЕГО ОБЩЕГО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ОБРАЗОВАНИЯ</a:t>
            </a:r>
          </a:p>
          <a:p>
            <a:pPr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Arial" pitchFamily="34" charset="0"/>
              </a:rPr>
              <a:t>Письмо </a:t>
            </a:r>
            <a:r>
              <a:rPr lang="ru-RU" altLang="ru-RU" sz="1200" b="1" dirty="0" err="1" smtClean="0">
                <a:solidFill>
                  <a:srgbClr val="C00000"/>
                </a:solidFill>
                <a:latin typeface="Arial" pitchFamily="34" charset="0"/>
              </a:rPr>
              <a:t>Минпросвещения</a:t>
            </a:r>
            <a:r>
              <a:rPr lang="ru-RU" altLang="ru-RU" sz="1200" b="1" dirty="0" smtClean="0">
                <a:solidFill>
                  <a:srgbClr val="C00000"/>
                </a:solidFill>
                <a:latin typeface="Arial" pitchFamily="34" charset="0"/>
              </a:rPr>
              <a:t> от 15.02.2022 года № АЗ-113/03 «О направлении методических рекомендаций» (подписано Зыряновой А.В.)</a:t>
            </a:r>
            <a:endParaRPr lang="ru-RU" altLang="ru-RU" sz="1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3" name="object 29"/>
          <p:cNvSpPr txBox="1"/>
          <p:nvPr/>
        </p:nvSpPr>
        <p:spPr>
          <a:xfrm>
            <a:off x="466725" y="6180510"/>
            <a:ext cx="8336757" cy="39498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ВАЖНО!</a:t>
            </a:r>
            <a:r>
              <a:rPr sz="1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11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КЛАСС: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УЧЕБНЫЙ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ПЛАН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НЕ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МЕНЯЕТСЯ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2023-2024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УЧЕБНОМ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ГОДУ</a:t>
            </a:r>
            <a:endParaRPr lang="ru-RU" sz="1200" b="1" spc="-1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defRPr/>
            </a:pPr>
            <a:r>
              <a:rPr lang="ru-RU" sz="1200" b="1" spc="-1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(содержание учебных предметов и планируемые результаты приводятся в соответствие ФОП СОО)</a:t>
            </a:r>
            <a:endParaRPr sz="1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0658"/>
            <a:ext cx="8252295" cy="25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500867" y="3903089"/>
            <a:ext cx="8396288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ВВЕДЕНИЕ ФГОС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СРЕДНЕГО </a:t>
            </a:r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ОБЩЕГО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ОБРАЗОВАНИЯ</a:t>
            </a:r>
          </a:p>
          <a:p>
            <a:pPr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Arial" pitchFamily="34" charset="0"/>
              </a:rPr>
              <a:t>Письмо </a:t>
            </a:r>
            <a:r>
              <a:rPr lang="ru-RU" altLang="ru-RU" sz="1200" b="1" dirty="0" err="1" smtClean="0">
                <a:solidFill>
                  <a:srgbClr val="C00000"/>
                </a:solidFill>
                <a:latin typeface="Arial" pitchFamily="34" charset="0"/>
              </a:rPr>
              <a:t>Минпросвещения</a:t>
            </a:r>
            <a:r>
              <a:rPr lang="ru-RU" altLang="ru-RU" sz="1200" b="1" dirty="0">
                <a:solidFill>
                  <a:srgbClr val="C00000"/>
                </a:solidFill>
                <a:latin typeface="Arial" pitchFamily="34" charset="0"/>
              </a:rPr>
              <a:t> от 17 ноября 2022 г. N 03-1889 "О направлении информации" (</a:t>
            </a:r>
            <a:r>
              <a:rPr lang="ru-RU" altLang="ru-RU" sz="1200" b="1" dirty="0" smtClean="0">
                <a:solidFill>
                  <a:srgbClr val="C00000"/>
                </a:solidFill>
                <a:latin typeface="Arial" pitchFamily="34" charset="0"/>
              </a:rPr>
              <a:t>подписано Костенко М.А.)</a:t>
            </a:r>
            <a:endParaRPr lang="ru-RU" altLang="ru-RU" sz="1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8" y="4437112"/>
            <a:ext cx="6402454" cy="16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294085" y="201613"/>
            <a:ext cx="8757047" cy="649679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400" spc="40" dirty="0">
                <a:solidFill>
                  <a:srgbClr val="30356D"/>
                </a:solidFill>
                <a:latin typeface="Arial" pitchFamily="34" charset="0"/>
                <a:ea typeface="+mj-ea"/>
              </a:rPr>
              <a:t>МОНИТОРИНГ РЕАЛИЗАЦИИ ОБНОВЛЕННЫХ ФГОС</a:t>
            </a: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85A3F9"/>
                </a:solidFill>
                <a:latin typeface="Arial" pitchFamily="34" charset="0"/>
              </a:rPr>
              <a:t>НАЧАЛЬНОГО ОБЩЕГО И ОСНОВНОГО ОБЩЕГО </a:t>
            </a:r>
            <a:r>
              <a:rPr lang="ru-RU" sz="1200" dirty="0" smtClean="0">
                <a:solidFill>
                  <a:srgbClr val="85A3F9"/>
                </a:solidFill>
                <a:latin typeface="Arial" pitchFamily="34" charset="0"/>
              </a:rPr>
              <a:t>ОБРАЗОВАНИЯ</a:t>
            </a:r>
            <a:endParaRPr lang="ru-RU" sz="1200" dirty="0">
              <a:solidFill>
                <a:srgbClr val="85A3F9"/>
              </a:solidFill>
              <a:latin typeface="Arial" pitchFamily="34" charset="0"/>
            </a:endParaRPr>
          </a:p>
        </p:txBody>
      </p:sp>
      <p:pic>
        <p:nvPicPr>
          <p:cNvPr id="7171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5" y="1190626"/>
            <a:ext cx="5502051" cy="3459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16304"/>
              </p:ext>
            </p:extLst>
          </p:nvPr>
        </p:nvGraphicFramePr>
        <p:xfrm>
          <a:off x="5796136" y="1628800"/>
          <a:ext cx="2786474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88513" y="2780928"/>
            <a:ext cx="295995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Более 3,5 тыс. учителей 10 классов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023606"/>
              </p:ext>
            </p:extLst>
          </p:nvPr>
        </p:nvGraphicFramePr>
        <p:xfrm>
          <a:off x="294085" y="4725145"/>
          <a:ext cx="4133899" cy="13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584078"/>
              </p:ext>
            </p:extLst>
          </p:nvPr>
        </p:nvGraphicFramePr>
        <p:xfrm>
          <a:off x="4672608" y="4725144"/>
          <a:ext cx="407585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72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изменения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содержательном разделе ФГОС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</a:t>
            </a:r>
            <a:endParaRPr lang="ru-RU" sz="3600" dirty="0"/>
          </a:p>
        </p:txBody>
      </p:sp>
      <p:sp>
        <p:nvSpPr>
          <p:cNvPr id="4" name="object 3"/>
          <p:cNvSpPr txBox="1"/>
          <p:nvPr/>
        </p:nvSpPr>
        <p:spPr>
          <a:xfrm>
            <a:off x="8863013" y="5700500"/>
            <a:ext cx="5857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825" b="1" dirty="0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825">
              <a:latin typeface="Arial"/>
              <a:cs typeface="Arial"/>
            </a:endParaRPr>
          </a:p>
        </p:txBody>
      </p:sp>
      <p:graphicFrame>
        <p:nvGraphicFramePr>
          <p:cNvPr id="5" name="object 9"/>
          <p:cNvGraphicFramePr>
            <a:graphicFrameLocks noGrp="1"/>
          </p:cNvGraphicFramePr>
          <p:nvPr>
            <p:extLst/>
          </p:nvPr>
        </p:nvGraphicFramePr>
        <p:xfrm>
          <a:off x="5098732" y="1844828"/>
          <a:ext cx="1992057" cy="2794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2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ные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9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999">
                <a:tc>
                  <a:txBody>
                    <a:bodyPr/>
                    <a:lstStyle/>
                    <a:p>
                      <a:pPr marL="491490">
                        <a:lnSpc>
                          <a:spcPts val="14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История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marR="92075" algn="r">
                        <a:lnSpc>
                          <a:spcPts val="14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Обществознание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99">
                <a:tc>
                  <a:txBody>
                    <a:bodyPr/>
                    <a:lstStyle/>
                    <a:p>
                      <a:pPr marL="387985">
                        <a:lnSpc>
                          <a:spcPts val="14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География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99">
                <a:tc>
                  <a:txBody>
                    <a:bodyPr/>
                    <a:lstStyle/>
                    <a:p>
                      <a:pPr marL="485140">
                        <a:lnSpc>
                          <a:spcPts val="1465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sz="1100" b="1" spc="-6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+Физика</a:t>
                      </a:r>
                      <a:r>
                        <a:rPr sz="1100" b="1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marL="474345">
                        <a:lnSpc>
                          <a:spcPts val="1465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10.</a:t>
                      </a:r>
                      <a:r>
                        <a:rPr sz="1100" b="1" spc="-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+Химия</a:t>
                      </a:r>
                      <a:r>
                        <a:rPr sz="1100" b="1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marL="342265">
                        <a:lnSpc>
                          <a:spcPts val="1470"/>
                        </a:lnSpc>
                      </a:pPr>
                      <a:r>
                        <a:rPr sz="1100" b="1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11.</a:t>
                      </a:r>
                      <a:r>
                        <a:rPr sz="1100" b="1" spc="-7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+Биология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688">
                <a:tc>
                  <a:txBody>
                    <a:bodyPr/>
                    <a:lstStyle/>
                    <a:p>
                      <a:pPr marR="106045" algn="r">
                        <a:lnSpc>
                          <a:spcPts val="147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12.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культура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3518">
                <a:tc>
                  <a:txBody>
                    <a:bodyPr/>
                    <a:lstStyle/>
                    <a:p>
                      <a:pPr marL="73660">
                        <a:lnSpc>
                          <a:spcPts val="156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13.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 err="1" smtClean="0">
                          <a:latin typeface="Arial"/>
                          <a:cs typeface="Arial"/>
                        </a:rPr>
                        <a:t>Основы</a:t>
                      </a:r>
                      <a:r>
                        <a:rPr lang="ru-RU" sz="11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 err="1" smtClean="0"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изне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еяте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ности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object 15"/>
          <p:cNvSpPr txBox="1"/>
          <p:nvPr/>
        </p:nvSpPr>
        <p:spPr>
          <a:xfrm>
            <a:off x="2933510" y="3389566"/>
            <a:ext cx="1070134" cy="998415"/>
          </a:xfrm>
          <a:prstGeom prst="rect">
            <a:avLst/>
          </a:prstGeom>
          <a:ln w="25907">
            <a:solidFill>
              <a:srgbClr val="4F60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86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75" b="1" spc="-11" dirty="0">
                <a:latin typeface="Arial"/>
                <a:cs typeface="Arial"/>
              </a:rPr>
              <a:t>ЗАЯВЛЕНИЕ</a:t>
            </a:r>
            <a:endParaRPr sz="675" dirty="0">
              <a:latin typeface="Arial"/>
              <a:cs typeface="Arial"/>
            </a:endParaRPr>
          </a:p>
          <a:p>
            <a:pPr marL="233363" marR="224314" algn="ctr"/>
            <a:r>
              <a:rPr sz="675" b="1" dirty="0">
                <a:latin typeface="Arial"/>
                <a:cs typeface="Arial"/>
              </a:rPr>
              <a:t>о</a:t>
            </a:r>
            <a:r>
              <a:rPr sz="675" b="1" spc="-15" dirty="0">
                <a:latin typeface="Arial"/>
                <a:cs typeface="Arial"/>
              </a:rPr>
              <a:t>б</a:t>
            </a:r>
            <a:r>
              <a:rPr sz="675" b="1" spc="-53" dirty="0">
                <a:latin typeface="Arial"/>
                <a:cs typeface="Arial"/>
              </a:rPr>
              <a:t>у</a:t>
            </a:r>
            <a:r>
              <a:rPr sz="675" b="1" spc="4" dirty="0">
                <a:latin typeface="Arial"/>
                <a:cs typeface="Arial"/>
              </a:rPr>
              <a:t>ч</a:t>
            </a:r>
            <a:r>
              <a:rPr sz="675" b="1" spc="-8" dirty="0">
                <a:latin typeface="Arial"/>
                <a:cs typeface="Arial"/>
              </a:rPr>
              <a:t>а</a:t>
            </a:r>
            <a:r>
              <a:rPr sz="675" b="1" spc="-4" dirty="0">
                <a:latin typeface="Arial"/>
                <a:cs typeface="Arial"/>
              </a:rPr>
              <a:t>ю</a:t>
            </a:r>
            <a:r>
              <a:rPr sz="675" b="1" spc="-23" dirty="0">
                <a:latin typeface="Arial"/>
                <a:cs typeface="Arial"/>
              </a:rPr>
              <a:t>щ</a:t>
            </a:r>
            <a:r>
              <a:rPr sz="675" b="1" spc="-4" dirty="0">
                <a:latin typeface="Arial"/>
                <a:cs typeface="Arial"/>
              </a:rPr>
              <a:t>и</a:t>
            </a:r>
            <a:r>
              <a:rPr sz="675" b="1" dirty="0">
                <a:latin typeface="Arial"/>
                <a:cs typeface="Arial"/>
              </a:rPr>
              <a:t>х</a:t>
            </a:r>
            <a:r>
              <a:rPr sz="675" b="1" spc="-8" dirty="0">
                <a:latin typeface="Arial"/>
                <a:cs typeface="Arial"/>
              </a:rPr>
              <a:t>ся</a:t>
            </a:r>
            <a:r>
              <a:rPr sz="675" b="1" dirty="0">
                <a:latin typeface="Arial"/>
                <a:cs typeface="Arial"/>
              </a:rPr>
              <a:t>,  </a:t>
            </a:r>
            <a:r>
              <a:rPr sz="675" b="1" spc="-11" dirty="0">
                <a:latin typeface="Arial"/>
                <a:cs typeface="Arial"/>
              </a:rPr>
              <a:t>родителей</a:t>
            </a:r>
            <a:endParaRPr sz="67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75" b="1" spc="-8" dirty="0">
                <a:latin typeface="Arial"/>
                <a:cs typeface="Arial"/>
              </a:rPr>
              <a:t>несовершеннолетних</a:t>
            </a:r>
            <a:endParaRPr sz="675" dirty="0">
              <a:latin typeface="Arial"/>
              <a:cs typeface="Arial"/>
            </a:endParaRPr>
          </a:p>
          <a:p>
            <a:pPr algn="ctr">
              <a:spcBef>
                <a:spcPts val="4"/>
              </a:spcBef>
            </a:pPr>
            <a:r>
              <a:rPr sz="675" b="1" spc="-15" dirty="0">
                <a:latin typeface="Arial"/>
                <a:cs typeface="Arial"/>
              </a:rPr>
              <a:t>обучающихся</a:t>
            </a:r>
            <a:endParaRPr sz="675" dirty="0">
              <a:latin typeface="Arial"/>
              <a:cs typeface="Arial"/>
            </a:endParaRPr>
          </a:p>
        </p:txBody>
      </p:sp>
      <p:pic>
        <p:nvPicPr>
          <p:cNvPr id="16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8134" y="3436750"/>
            <a:ext cx="349758" cy="346328"/>
          </a:xfrm>
          <a:prstGeom prst="rect">
            <a:avLst/>
          </a:prstGeom>
        </p:spPr>
      </p:pic>
      <p:sp>
        <p:nvSpPr>
          <p:cNvPr id="20" name="object 24"/>
          <p:cNvSpPr/>
          <p:nvPr/>
        </p:nvSpPr>
        <p:spPr>
          <a:xfrm>
            <a:off x="7430071" y="2804350"/>
            <a:ext cx="1324928" cy="508635"/>
          </a:xfrm>
          <a:custGeom>
            <a:avLst/>
            <a:gdLst/>
            <a:ahLst/>
            <a:cxnLst/>
            <a:rect l="l" t="t" r="r" b="b"/>
            <a:pathLst>
              <a:path w="1766570" h="678179">
                <a:moveTo>
                  <a:pt x="1766316" y="0"/>
                </a:moveTo>
                <a:lnTo>
                  <a:pt x="0" y="0"/>
                </a:lnTo>
                <a:lnTo>
                  <a:pt x="0" y="678179"/>
                </a:lnTo>
                <a:lnTo>
                  <a:pt x="1766316" y="678179"/>
                </a:lnTo>
                <a:lnTo>
                  <a:pt x="1766316" y="0"/>
                </a:lnTo>
                <a:close/>
              </a:path>
            </a:pathLst>
          </a:custGeom>
          <a:solidFill>
            <a:srgbClr val="DB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5"/>
          <p:cNvSpPr txBox="1"/>
          <p:nvPr/>
        </p:nvSpPr>
        <p:spPr>
          <a:xfrm>
            <a:off x="7430071" y="2804350"/>
            <a:ext cx="1324928" cy="508312"/>
          </a:xfrm>
          <a:prstGeom prst="rect">
            <a:avLst/>
          </a:prstGeom>
          <a:ln w="25907">
            <a:solidFill>
              <a:srgbClr val="2F859C"/>
            </a:solidFill>
          </a:ln>
        </p:spPr>
        <p:txBody>
          <a:bodyPr vert="horz" wrap="square" lIns="0" tIns="476" rIns="0" bIns="0" rtlCol="0">
            <a:spAutoFit/>
          </a:bodyPr>
          <a:lstStyle/>
          <a:p>
            <a:pPr>
              <a:spcBef>
                <a:spcPts val="4"/>
              </a:spcBef>
            </a:pPr>
            <a:endParaRPr sz="13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75" spc="-4" dirty="0">
                <a:latin typeface="Calibri"/>
                <a:cs typeface="Calibri"/>
              </a:rPr>
              <a:t>-</a:t>
            </a:r>
            <a:r>
              <a:rPr sz="975" spc="-38" dirty="0">
                <a:latin typeface="Calibri"/>
                <a:cs typeface="Calibri"/>
              </a:rPr>
              <a:t> </a:t>
            </a:r>
            <a:r>
              <a:rPr sz="975" b="1" spc="-15" dirty="0">
                <a:latin typeface="Calibri"/>
                <a:cs typeface="Calibri"/>
              </a:rPr>
              <a:t>ЕСТЕСТВОЗНАНИЕ</a:t>
            </a:r>
            <a:endParaRPr sz="975" dirty="0">
              <a:latin typeface="Calibri"/>
              <a:cs typeface="Calibri"/>
            </a:endParaRPr>
          </a:p>
          <a:p>
            <a:pPr marL="2381" algn="ctr"/>
            <a:r>
              <a:rPr sz="975" spc="-4" dirty="0">
                <a:latin typeface="Calibri"/>
                <a:cs typeface="Calibri"/>
              </a:rPr>
              <a:t>-</a:t>
            </a:r>
            <a:r>
              <a:rPr sz="975" spc="-38" dirty="0">
                <a:latin typeface="Calibri"/>
                <a:cs typeface="Calibri"/>
              </a:rPr>
              <a:t> </a:t>
            </a:r>
            <a:r>
              <a:rPr sz="975" b="1" spc="-19" dirty="0">
                <a:latin typeface="Calibri"/>
                <a:cs typeface="Calibri"/>
              </a:rPr>
              <a:t>ЭКОЛОГИЯ</a:t>
            </a:r>
            <a:endParaRPr sz="975" dirty="0">
              <a:latin typeface="Calibri"/>
              <a:cs typeface="Calibri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7144608" y="2971229"/>
            <a:ext cx="106204" cy="37624"/>
          </a:xfrm>
          <a:custGeom>
            <a:avLst/>
            <a:gdLst/>
            <a:ahLst/>
            <a:cxnLst/>
            <a:rect l="l" t="t" r="r" b="b"/>
            <a:pathLst>
              <a:path w="141604" h="50164">
                <a:moveTo>
                  <a:pt x="3809" y="0"/>
                </a:moveTo>
                <a:lnTo>
                  <a:pt x="0" y="34416"/>
                </a:lnTo>
                <a:lnTo>
                  <a:pt x="137286" y="50164"/>
                </a:lnTo>
                <a:lnTo>
                  <a:pt x="141097" y="15748"/>
                </a:lnTo>
                <a:lnTo>
                  <a:pt x="3809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3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4585" y="2918079"/>
            <a:ext cx="120872" cy="116300"/>
          </a:xfrm>
          <a:prstGeom prst="rect">
            <a:avLst/>
          </a:prstGeom>
        </p:spPr>
      </p:pic>
      <p:sp>
        <p:nvSpPr>
          <p:cNvPr id="24" name="object 28"/>
          <p:cNvSpPr/>
          <p:nvPr/>
        </p:nvSpPr>
        <p:spPr>
          <a:xfrm>
            <a:off x="7144702" y="3145154"/>
            <a:ext cx="104775" cy="28575"/>
          </a:xfrm>
          <a:custGeom>
            <a:avLst/>
            <a:gdLst/>
            <a:ahLst/>
            <a:cxnLst/>
            <a:rect l="l" t="t" r="r" b="b"/>
            <a:pathLst>
              <a:path w="139700" h="38100">
                <a:moveTo>
                  <a:pt x="138175" y="0"/>
                </a:moveTo>
                <a:lnTo>
                  <a:pt x="0" y="3429"/>
                </a:lnTo>
                <a:lnTo>
                  <a:pt x="761" y="37973"/>
                </a:lnTo>
                <a:lnTo>
                  <a:pt x="139191" y="34544"/>
                </a:lnTo>
                <a:lnTo>
                  <a:pt x="138175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5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5442" y="3104388"/>
            <a:ext cx="117539" cy="116395"/>
          </a:xfrm>
          <a:prstGeom prst="rect">
            <a:avLst/>
          </a:prstGeom>
        </p:spPr>
      </p:pic>
      <p:sp>
        <p:nvSpPr>
          <p:cNvPr id="26" name="object 30"/>
          <p:cNvSpPr/>
          <p:nvPr/>
        </p:nvSpPr>
        <p:spPr>
          <a:xfrm>
            <a:off x="7312724" y="2991802"/>
            <a:ext cx="118110" cy="321469"/>
          </a:xfrm>
          <a:custGeom>
            <a:avLst/>
            <a:gdLst/>
            <a:ahLst/>
            <a:cxnLst/>
            <a:rect l="l" t="t" r="r" b="b"/>
            <a:pathLst>
              <a:path w="157479" h="428625">
                <a:moveTo>
                  <a:pt x="141859" y="409829"/>
                </a:moveTo>
                <a:lnTo>
                  <a:pt x="137160" y="375666"/>
                </a:lnTo>
                <a:lnTo>
                  <a:pt x="0" y="394462"/>
                </a:lnTo>
                <a:lnTo>
                  <a:pt x="4699" y="428371"/>
                </a:lnTo>
                <a:lnTo>
                  <a:pt x="141859" y="409829"/>
                </a:lnTo>
                <a:close/>
              </a:path>
              <a:path w="157479" h="428625">
                <a:moveTo>
                  <a:pt x="157099" y="233172"/>
                </a:moveTo>
                <a:lnTo>
                  <a:pt x="156337" y="198628"/>
                </a:lnTo>
                <a:lnTo>
                  <a:pt x="17907" y="201930"/>
                </a:lnTo>
                <a:lnTo>
                  <a:pt x="18923" y="236474"/>
                </a:lnTo>
                <a:lnTo>
                  <a:pt x="157099" y="233172"/>
                </a:lnTo>
                <a:close/>
              </a:path>
              <a:path w="157479" h="428625">
                <a:moveTo>
                  <a:pt x="157226" y="15748"/>
                </a:moveTo>
                <a:lnTo>
                  <a:pt x="19939" y="0"/>
                </a:lnTo>
                <a:lnTo>
                  <a:pt x="16002" y="34544"/>
                </a:lnTo>
                <a:lnTo>
                  <a:pt x="153416" y="50165"/>
                </a:lnTo>
                <a:lnTo>
                  <a:pt x="157226" y="15748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31"/>
          <p:cNvSpPr/>
          <p:nvPr/>
        </p:nvSpPr>
        <p:spPr>
          <a:xfrm>
            <a:off x="7132796" y="3298221"/>
            <a:ext cx="106680" cy="39529"/>
          </a:xfrm>
          <a:custGeom>
            <a:avLst/>
            <a:gdLst/>
            <a:ahLst/>
            <a:cxnLst/>
            <a:rect l="l" t="t" r="r" b="b"/>
            <a:pathLst>
              <a:path w="142240" h="52704">
                <a:moveTo>
                  <a:pt x="137159" y="0"/>
                </a:moveTo>
                <a:lnTo>
                  <a:pt x="0" y="18669"/>
                </a:lnTo>
                <a:lnTo>
                  <a:pt x="4699" y="52705"/>
                </a:lnTo>
                <a:lnTo>
                  <a:pt x="141858" y="33909"/>
                </a:lnTo>
                <a:lnTo>
                  <a:pt x="137159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8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2013" y="3277076"/>
            <a:ext cx="121825" cy="114966"/>
          </a:xfrm>
          <a:prstGeom prst="rect">
            <a:avLst/>
          </a:prstGeom>
        </p:spPr>
      </p:pic>
      <p:sp>
        <p:nvSpPr>
          <p:cNvPr id="29" name="object 33"/>
          <p:cNvSpPr txBox="1"/>
          <p:nvPr/>
        </p:nvSpPr>
        <p:spPr>
          <a:xfrm>
            <a:off x="3767899" y="2278571"/>
            <a:ext cx="1156811" cy="140904"/>
          </a:xfrm>
          <a:prstGeom prst="rect">
            <a:avLst/>
          </a:prstGeom>
          <a:solidFill>
            <a:srgbClr val="DBECF4"/>
          </a:solidFill>
          <a:ln w="25907">
            <a:solidFill>
              <a:srgbClr val="2F859C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380048">
              <a:spcBef>
                <a:spcPts val="199"/>
              </a:spcBef>
            </a:pPr>
            <a:r>
              <a:rPr sz="750" b="1" spc="-4" dirty="0">
                <a:latin typeface="Arial"/>
                <a:cs typeface="Arial"/>
              </a:rPr>
              <a:t>-</a:t>
            </a:r>
            <a:r>
              <a:rPr sz="750" b="1" spc="-38" dirty="0">
                <a:latin typeface="Arial"/>
                <a:cs typeface="Arial"/>
              </a:rPr>
              <a:t> </a:t>
            </a:r>
            <a:r>
              <a:rPr sz="750" b="1" spc="-11" dirty="0">
                <a:latin typeface="Arial"/>
                <a:cs typeface="Arial"/>
              </a:rPr>
              <a:t>П</a:t>
            </a:r>
            <a:r>
              <a:rPr sz="750" b="1" spc="-19" dirty="0">
                <a:latin typeface="Arial"/>
                <a:cs typeface="Arial"/>
              </a:rPr>
              <a:t>Р</a:t>
            </a:r>
            <a:r>
              <a:rPr sz="750" b="1" spc="-41" dirty="0">
                <a:latin typeface="Arial"/>
                <a:cs typeface="Arial"/>
              </a:rPr>
              <a:t>А</a:t>
            </a:r>
            <a:r>
              <a:rPr sz="750" b="1" spc="-15" dirty="0">
                <a:latin typeface="Arial"/>
                <a:cs typeface="Arial"/>
              </a:rPr>
              <a:t>В</a:t>
            </a:r>
            <a:r>
              <a:rPr sz="750" b="1" spc="-4" dirty="0">
                <a:latin typeface="Arial"/>
                <a:cs typeface="Arial"/>
              </a:rPr>
              <a:t>О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30" name="object 34"/>
          <p:cNvGrpSpPr/>
          <p:nvPr/>
        </p:nvGrpSpPr>
        <p:grpSpPr>
          <a:xfrm>
            <a:off x="7214616" y="3737609"/>
            <a:ext cx="403860" cy="411480"/>
            <a:chOff x="9619488" y="3840479"/>
            <a:chExt cx="538480" cy="548640"/>
          </a:xfrm>
        </p:grpSpPr>
        <p:pic>
          <p:nvPicPr>
            <p:cNvPr id="31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9488" y="3840479"/>
              <a:ext cx="537972" cy="548640"/>
            </a:xfrm>
            <a:prstGeom prst="rect">
              <a:avLst/>
            </a:prstGeom>
          </p:spPr>
        </p:pic>
        <p:pic>
          <p:nvPicPr>
            <p:cNvPr id="32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7232" y="3941063"/>
              <a:ext cx="76198" cy="316992"/>
            </a:xfrm>
            <a:prstGeom prst="rect">
              <a:avLst/>
            </a:prstGeom>
          </p:spPr>
        </p:pic>
      </p:grpSp>
      <p:sp>
        <p:nvSpPr>
          <p:cNvPr id="33" name="object 37"/>
          <p:cNvSpPr txBox="1"/>
          <p:nvPr/>
        </p:nvSpPr>
        <p:spPr>
          <a:xfrm>
            <a:off x="3767899" y="2542603"/>
            <a:ext cx="1156811" cy="164949"/>
          </a:xfrm>
          <a:prstGeom prst="rect">
            <a:avLst/>
          </a:prstGeom>
          <a:solidFill>
            <a:srgbClr val="DBECF4"/>
          </a:solidFill>
          <a:ln w="28955">
            <a:solidFill>
              <a:srgbClr val="2F859C"/>
            </a:solidFill>
          </a:ln>
        </p:spPr>
        <p:txBody>
          <a:bodyPr vert="horz" wrap="square" lIns="0" tIns="14764" rIns="0" bIns="0" rtlCol="0">
            <a:spAutoFit/>
          </a:bodyPr>
          <a:lstStyle/>
          <a:p>
            <a:pPr marL="170974">
              <a:spcBef>
                <a:spcPts val="116"/>
              </a:spcBef>
            </a:pPr>
            <a:r>
              <a:rPr sz="975" spc="-4" dirty="0">
                <a:latin typeface="Calibri"/>
                <a:cs typeface="Calibri"/>
              </a:rPr>
              <a:t>-</a:t>
            </a:r>
            <a:r>
              <a:rPr sz="975" spc="131" dirty="0">
                <a:latin typeface="Calibri"/>
                <a:cs typeface="Calibri"/>
              </a:rPr>
              <a:t> </a:t>
            </a:r>
            <a:r>
              <a:rPr sz="975" b="1" spc="-11" dirty="0">
                <a:latin typeface="Calibri"/>
                <a:cs typeface="Calibri"/>
              </a:rPr>
              <a:t>ЭКОНОМИКА</a:t>
            </a:r>
            <a:endParaRPr sz="975" dirty="0">
              <a:latin typeface="Calibri"/>
              <a:cs typeface="Calibri"/>
            </a:endParaRPr>
          </a:p>
        </p:txBody>
      </p:sp>
      <p:sp>
        <p:nvSpPr>
          <p:cNvPr id="34" name="object 38"/>
          <p:cNvSpPr/>
          <p:nvPr/>
        </p:nvSpPr>
        <p:spPr>
          <a:xfrm>
            <a:off x="4929758" y="2676048"/>
            <a:ext cx="104775" cy="69533"/>
          </a:xfrm>
          <a:custGeom>
            <a:avLst/>
            <a:gdLst/>
            <a:ahLst/>
            <a:cxnLst/>
            <a:rect l="l" t="t" r="r" b="b"/>
            <a:pathLst>
              <a:path w="139700" h="92710">
                <a:moveTo>
                  <a:pt x="124079" y="0"/>
                </a:moveTo>
                <a:lnTo>
                  <a:pt x="0" y="61087"/>
                </a:lnTo>
                <a:lnTo>
                  <a:pt x="15240" y="92201"/>
                </a:lnTo>
                <a:lnTo>
                  <a:pt x="139319" y="31114"/>
                </a:lnTo>
                <a:lnTo>
                  <a:pt x="124079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9"/>
          <p:cNvSpPr/>
          <p:nvPr/>
        </p:nvSpPr>
        <p:spPr>
          <a:xfrm>
            <a:off x="4930617" y="2419730"/>
            <a:ext cx="106204" cy="62865"/>
          </a:xfrm>
          <a:custGeom>
            <a:avLst/>
            <a:gdLst/>
            <a:ahLst/>
            <a:cxnLst/>
            <a:rect l="l" t="t" r="r" b="b"/>
            <a:pathLst>
              <a:path w="141604" h="83819">
                <a:moveTo>
                  <a:pt x="12953" y="0"/>
                </a:moveTo>
                <a:lnTo>
                  <a:pt x="0" y="32130"/>
                </a:lnTo>
                <a:lnTo>
                  <a:pt x="128524" y="83565"/>
                </a:lnTo>
                <a:lnTo>
                  <a:pt x="141350" y="51307"/>
                </a:lnTo>
                <a:lnTo>
                  <a:pt x="12953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40"/>
          <p:cNvSpPr/>
          <p:nvPr/>
        </p:nvSpPr>
        <p:spPr>
          <a:xfrm>
            <a:off x="5092637" y="2473547"/>
            <a:ext cx="181451" cy="192881"/>
          </a:xfrm>
          <a:custGeom>
            <a:avLst/>
            <a:gdLst/>
            <a:ahLst/>
            <a:cxnLst/>
            <a:rect l="l" t="t" r="r" b="b"/>
            <a:pathLst>
              <a:path w="241934" h="257175">
                <a:moveTo>
                  <a:pt x="139319" y="194183"/>
                </a:moveTo>
                <a:lnTo>
                  <a:pt x="124079" y="163068"/>
                </a:lnTo>
                <a:lnTo>
                  <a:pt x="0" y="224155"/>
                </a:lnTo>
                <a:lnTo>
                  <a:pt x="15240" y="255143"/>
                </a:lnTo>
                <a:lnTo>
                  <a:pt x="139319" y="194183"/>
                </a:lnTo>
                <a:close/>
              </a:path>
              <a:path w="241934" h="257175">
                <a:moveTo>
                  <a:pt x="149987" y="69469"/>
                </a:moveTo>
                <a:lnTo>
                  <a:pt x="21590" y="18161"/>
                </a:lnTo>
                <a:lnTo>
                  <a:pt x="8890" y="50292"/>
                </a:lnTo>
                <a:lnTo>
                  <a:pt x="137287" y="101600"/>
                </a:lnTo>
                <a:lnTo>
                  <a:pt x="149987" y="69469"/>
                </a:lnTo>
                <a:close/>
              </a:path>
              <a:path w="241934" h="257175">
                <a:moveTo>
                  <a:pt x="241427" y="124587"/>
                </a:moveTo>
                <a:lnTo>
                  <a:pt x="149352" y="6477"/>
                </a:lnTo>
                <a:lnTo>
                  <a:pt x="144145" y="2032"/>
                </a:lnTo>
                <a:lnTo>
                  <a:pt x="137795" y="0"/>
                </a:lnTo>
                <a:lnTo>
                  <a:pt x="131191" y="381"/>
                </a:lnTo>
                <a:lnTo>
                  <a:pt x="124968" y="3429"/>
                </a:lnTo>
                <a:lnTo>
                  <a:pt x="120523" y="8636"/>
                </a:lnTo>
                <a:lnTo>
                  <a:pt x="118491" y="14986"/>
                </a:lnTo>
                <a:lnTo>
                  <a:pt x="118999" y="21590"/>
                </a:lnTo>
                <a:lnTo>
                  <a:pt x="122047" y="27813"/>
                </a:lnTo>
                <a:lnTo>
                  <a:pt x="177673" y="99060"/>
                </a:lnTo>
                <a:lnTo>
                  <a:pt x="88265" y="112522"/>
                </a:lnTo>
                <a:lnTo>
                  <a:pt x="81788" y="114808"/>
                </a:lnTo>
                <a:lnTo>
                  <a:pt x="76962" y="119380"/>
                </a:lnTo>
                <a:lnTo>
                  <a:pt x="74041" y="125349"/>
                </a:lnTo>
                <a:lnTo>
                  <a:pt x="73914" y="129032"/>
                </a:lnTo>
                <a:lnTo>
                  <a:pt x="73660" y="130048"/>
                </a:lnTo>
                <a:lnTo>
                  <a:pt x="73787" y="132207"/>
                </a:lnTo>
                <a:lnTo>
                  <a:pt x="74041" y="132969"/>
                </a:lnTo>
                <a:lnTo>
                  <a:pt x="179832" y="154940"/>
                </a:lnTo>
                <a:lnTo>
                  <a:pt x="129921" y="230378"/>
                </a:lnTo>
                <a:lnTo>
                  <a:pt x="127254" y="236728"/>
                </a:lnTo>
                <a:lnTo>
                  <a:pt x="127254" y="243332"/>
                </a:lnTo>
                <a:lnTo>
                  <a:pt x="129794" y="249555"/>
                </a:lnTo>
                <a:lnTo>
                  <a:pt x="134747" y="254381"/>
                </a:lnTo>
                <a:lnTo>
                  <a:pt x="141097" y="256921"/>
                </a:lnTo>
                <a:lnTo>
                  <a:pt x="147701" y="256794"/>
                </a:lnTo>
                <a:lnTo>
                  <a:pt x="153797" y="254254"/>
                </a:lnTo>
                <a:lnTo>
                  <a:pt x="158623" y="249428"/>
                </a:lnTo>
                <a:lnTo>
                  <a:pt x="241427" y="124587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41"/>
          <p:cNvSpPr txBox="1"/>
          <p:nvPr/>
        </p:nvSpPr>
        <p:spPr>
          <a:xfrm>
            <a:off x="3762185" y="2859214"/>
            <a:ext cx="1156811" cy="165430"/>
          </a:xfrm>
          <a:prstGeom prst="rect">
            <a:avLst/>
          </a:prstGeom>
          <a:solidFill>
            <a:srgbClr val="DBECF4"/>
          </a:solidFill>
          <a:ln w="28955">
            <a:solidFill>
              <a:srgbClr val="2F859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43828">
              <a:spcBef>
                <a:spcPts val="120"/>
              </a:spcBef>
            </a:pPr>
            <a:r>
              <a:rPr sz="975" spc="-4" dirty="0">
                <a:latin typeface="Calibri"/>
                <a:cs typeface="Calibri"/>
              </a:rPr>
              <a:t>-</a:t>
            </a:r>
            <a:r>
              <a:rPr sz="975" spc="150" dirty="0">
                <a:latin typeface="Calibri"/>
                <a:cs typeface="Calibri"/>
              </a:rPr>
              <a:t> </a:t>
            </a:r>
            <a:r>
              <a:rPr sz="975" b="1" spc="-19" dirty="0">
                <a:latin typeface="Calibri"/>
                <a:cs typeface="Calibri"/>
              </a:rPr>
              <a:t>АСТРОНОМИЯ</a:t>
            </a:r>
            <a:endParaRPr sz="975" dirty="0">
              <a:latin typeface="Calibri"/>
              <a:cs typeface="Calibri"/>
            </a:endParaRPr>
          </a:p>
        </p:txBody>
      </p:sp>
      <p:sp>
        <p:nvSpPr>
          <p:cNvPr id="38" name="object 42"/>
          <p:cNvSpPr/>
          <p:nvPr/>
        </p:nvSpPr>
        <p:spPr>
          <a:xfrm>
            <a:off x="4918328" y="2947321"/>
            <a:ext cx="103823" cy="27146"/>
          </a:xfrm>
          <a:custGeom>
            <a:avLst/>
            <a:gdLst/>
            <a:ahLst/>
            <a:cxnLst/>
            <a:rect l="l" t="t" r="r" b="b"/>
            <a:pathLst>
              <a:path w="138429" h="36194">
                <a:moveTo>
                  <a:pt x="253" y="0"/>
                </a:moveTo>
                <a:lnTo>
                  <a:pt x="0" y="34543"/>
                </a:lnTo>
                <a:lnTo>
                  <a:pt x="138049" y="35813"/>
                </a:lnTo>
                <a:lnTo>
                  <a:pt x="138429" y="1269"/>
                </a:lnTo>
                <a:lnTo>
                  <a:pt x="253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9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9686" y="2904363"/>
            <a:ext cx="157829" cy="116395"/>
          </a:xfrm>
          <a:prstGeom prst="rect">
            <a:avLst/>
          </a:prstGeom>
        </p:spPr>
      </p:pic>
      <p:sp>
        <p:nvSpPr>
          <p:cNvPr id="40" name="object 44"/>
          <p:cNvSpPr txBox="1"/>
          <p:nvPr/>
        </p:nvSpPr>
        <p:spPr>
          <a:xfrm>
            <a:off x="7430071" y="2343721"/>
            <a:ext cx="1324928" cy="141385"/>
          </a:xfrm>
          <a:prstGeom prst="rect">
            <a:avLst/>
          </a:prstGeom>
          <a:solidFill>
            <a:srgbClr val="DBECF4"/>
          </a:solidFill>
          <a:ln w="25907">
            <a:solidFill>
              <a:srgbClr val="2F859C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230505">
              <a:spcBef>
                <a:spcPts val="203"/>
              </a:spcBef>
            </a:pPr>
            <a:r>
              <a:rPr sz="750" b="1" spc="-4" dirty="0">
                <a:latin typeface="Arial"/>
                <a:cs typeface="Arial"/>
              </a:rPr>
              <a:t>-</a:t>
            </a:r>
            <a:r>
              <a:rPr sz="750" b="1" spc="-38" dirty="0">
                <a:latin typeface="Arial"/>
                <a:cs typeface="Arial"/>
              </a:rPr>
              <a:t> </a:t>
            </a:r>
            <a:r>
              <a:rPr sz="750" b="1" spc="-8" dirty="0">
                <a:latin typeface="Arial"/>
                <a:cs typeface="Arial"/>
              </a:rPr>
              <a:t>РОССИЯ</a:t>
            </a:r>
            <a:r>
              <a:rPr sz="750" b="1" spc="-38" dirty="0">
                <a:latin typeface="Arial"/>
                <a:cs typeface="Arial"/>
              </a:rPr>
              <a:t> </a:t>
            </a:r>
            <a:r>
              <a:rPr sz="750" b="1" spc="-4" dirty="0">
                <a:latin typeface="Arial"/>
                <a:cs typeface="Arial"/>
              </a:rPr>
              <a:t>В</a:t>
            </a:r>
            <a:r>
              <a:rPr sz="750" b="1" spc="-23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МИРЕ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1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5155" y="2323719"/>
            <a:ext cx="121824" cy="115348"/>
          </a:xfrm>
          <a:prstGeom prst="rect">
            <a:avLst/>
          </a:prstGeom>
        </p:spPr>
      </p:pic>
      <p:pic>
        <p:nvPicPr>
          <p:cNvPr id="42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70299" y="2485739"/>
            <a:ext cx="125158" cy="112109"/>
          </a:xfrm>
          <a:prstGeom prst="rect">
            <a:avLst/>
          </a:prstGeom>
        </p:spPr>
      </p:pic>
      <p:sp>
        <p:nvSpPr>
          <p:cNvPr id="43" name="object 47"/>
          <p:cNvSpPr/>
          <p:nvPr/>
        </p:nvSpPr>
        <p:spPr>
          <a:xfrm>
            <a:off x="7145464" y="2380773"/>
            <a:ext cx="106680" cy="40005"/>
          </a:xfrm>
          <a:custGeom>
            <a:avLst/>
            <a:gdLst/>
            <a:ahLst/>
            <a:cxnLst/>
            <a:rect l="l" t="t" r="r" b="b"/>
            <a:pathLst>
              <a:path w="142240" h="53339">
                <a:moveTo>
                  <a:pt x="4572" y="0"/>
                </a:moveTo>
                <a:lnTo>
                  <a:pt x="0" y="34162"/>
                </a:lnTo>
                <a:lnTo>
                  <a:pt x="137160" y="52832"/>
                </a:lnTo>
                <a:lnTo>
                  <a:pt x="141732" y="18669"/>
                </a:lnTo>
                <a:lnTo>
                  <a:pt x="4572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8"/>
          <p:cNvSpPr/>
          <p:nvPr/>
        </p:nvSpPr>
        <p:spPr>
          <a:xfrm>
            <a:off x="7153180" y="2472594"/>
            <a:ext cx="107156" cy="55245"/>
          </a:xfrm>
          <a:custGeom>
            <a:avLst/>
            <a:gdLst/>
            <a:ahLst/>
            <a:cxnLst/>
            <a:rect l="l" t="t" r="r" b="b"/>
            <a:pathLst>
              <a:path w="142875" h="73660">
                <a:moveTo>
                  <a:pt x="132333" y="0"/>
                </a:moveTo>
                <a:lnTo>
                  <a:pt x="0" y="40259"/>
                </a:lnTo>
                <a:lnTo>
                  <a:pt x="10159" y="73279"/>
                </a:lnTo>
                <a:lnTo>
                  <a:pt x="142494" y="32893"/>
                </a:lnTo>
                <a:lnTo>
                  <a:pt x="132333" y="0"/>
                </a:lnTo>
                <a:close/>
              </a:path>
            </a:pathLst>
          </a:custGeom>
          <a:solidFill>
            <a:srgbClr val="2F859C">
              <a:alpha val="949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5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25392" y="2405254"/>
            <a:ext cx="108394" cy="69437"/>
          </a:xfrm>
          <a:prstGeom prst="rect">
            <a:avLst/>
          </a:prstGeom>
        </p:spPr>
      </p:pic>
      <p:grpSp>
        <p:nvGrpSpPr>
          <p:cNvPr id="46" name="object 50"/>
          <p:cNvGrpSpPr/>
          <p:nvPr/>
        </p:nvGrpSpPr>
        <p:grpSpPr>
          <a:xfrm>
            <a:off x="2844836" y="4992052"/>
            <a:ext cx="4551521" cy="427673"/>
            <a:chOff x="3829748" y="5614352"/>
            <a:chExt cx="6068695" cy="570230"/>
          </a:xfrm>
        </p:grpSpPr>
        <p:sp>
          <p:nvSpPr>
            <p:cNvPr id="47" name="object 51"/>
            <p:cNvSpPr/>
            <p:nvPr/>
          </p:nvSpPr>
          <p:spPr>
            <a:xfrm>
              <a:off x="3842003" y="5626608"/>
              <a:ext cx="6042660" cy="544195"/>
            </a:xfrm>
            <a:custGeom>
              <a:avLst/>
              <a:gdLst/>
              <a:ahLst/>
              <a:cxnLst/>
              <a:rect l="l" t="t" r="r" b="b"/>
              <a:pathLst>
                <a:path w="6042659" h="544195">
                  <a:moveTo>
                    <a:pt x="6042406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6042406" y="544068"/>
                  </a:lnTo>
                  <a:lnTo>
                    <a:pt x="604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52"/>
            <p:cNvSpPr/>
            <p:nvPr/>
          </p:nvSpPr>
          <p:spPr>
            <a:xfrm>
              <a:off x="3842765" y="5627370"/>
              <a:ext cx="6042660" cy="544195"/>
            </a:xfrm>
            <a:custGeom>
              <a:avLst/>
              <a:gdLst/>
              <a:ahLst/>
              <a:cxnLst/>
              <a:rect l="l" t="t" r="r" b="b"/>
              <a:pathLst>
                <a:path w="6042659" h="544195">
                  <a:moveTo>
                    <a:pt x="0" y="544067"/>
                  </a:moveTo>
                  <a:lnTo>
                    <a:pt x="6042405" y="544067"/>
                  </a:lnTo>
                  <a:lnTo>
                    <a:pt x="6042405" y="0"/>
                  </a:lnTo>
                  <a:lnTo>
                    <a:pt x="0" y="0"/>
                  </a:lnTo>
                  <a:lnTo>
                    <a:pt x="0" y="544067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9" name="object 53"/>
          <p:cNvSpPr txBox="1"/>
          <p:nvPr/>
        </p:nvSpPr>
        <p:spPr>
          <a:xfrm>
            <a:off x="3146298" y="5167808"/>
            <a:ext cx="41664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402F52"/>
                </a:solidFill>
                <a:latin typeface="Calibri"/>
                <a:cs typeface="Calibri"/>
              </a:rPr>
              <a:t>РЕАЛИЗАЦИЯ</a:t>
            </a:r>
            <a:r>
              <a:rPr sz="1350" b="1" spc="-45" dirty="0">
                <a:solidFill>
                  <a:srgbClr val="402F52"/>
                </a:solidFill>
                <a:latin typeface="Calibri"/>
                <a:cs typeface="Calibri"/>
              </a:rPr>
              <a:t> </a:t>
            </a:r>
            <a:r>
              <a:rPr lang="ru-RU" sz="1350" b="1" spc="-45" dirty="0" smtClean="0">
                <a:solidFill>
                  <a:srgbClr val="402F52"/>
                </a:solidFill>
                <a:latin typeface="Calibri"/>
                <a:cs typeface="Calibri"/>
              </a:rPr>
              <a:t>Ф</a:t>
            </a:r>
            <a:r>
              <a:rPr sz="1350" b="1" spc="-4" dirty="0" smtClean="0">
                <a:solidFill>
                  <a:srgbClr val="402F52"/>
                </a:solidFill>
                <a:latin typeface="Calibri"/>
                <a:cs typeface="Calibri"/>
              </a:rPr>
              <a:t>ОП </a:t>
            </a:r>
            <a:r>
              <a:rPr sz="1350" b="1" spc="-8" dirty="0">
                <a:solidFill>
                  <a:srgbClr val="402F52"/>
                </a:solidFill>
                <a:latin typeface="Calibri"/>
                <a:cs typeface="Calibri"/>
              </a:rPr>
              <a:t>СОО</a:t>
            </a:r>
            <a:r>
              <a:rPr sz="1350" b="1" spc="-15" dirty="0">
                <a:solidFill>
                  <a:srgbClr val="402F52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02F52"/>
                </a:solidFill>
                <a:latin typeface="Calibri"/>
                <a:cs typeface="Calibri"/>
              </a:rPr>
              <a:t>– </a:t>
            </a:r>
            <a:r>
              <a:rPr sz="135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</a:t>
            </a:r>
            <a:r>
              <a:rPr sz="1350" b="1" u="heavy" spc="-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</a:t>
            </a:r>
            <a:r>
              <a:rPr sz="1350" b="1" u="heavy" spc="-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350" b="1" u="heavy" spc="1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spc="-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2023</a:t>
            </a:r>
            <a:r>
              <a:rPr sz="1350" b="1" u="heavy" spc="-1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spc="-5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г.</a:t>
            </a:r>
            <a:r>
              <a:rPr sz="1350" b="1" u="heavy" spc="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spc="-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10</a:t>
            </a:r>
            <a:r>
              <a:rPr sz="135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heavy" spc="-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класс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50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98648" y="4855464"/>
            <a:ext cx="459486" cy="445770"/>
          </a:xfrm>
          <a:prstGeom prst="rect">
            <a:avLst/>
          </a:prstGeom>
        </p:spPr>
      </p:pic>
      <p:sp>
        <p:nvSpPr>
          <p:cNvPr id="51" name="object 58"/>
          <p:cNvSpPr txBox="1"/>
          <p:nvPr/>
        </p:nvSpPr>
        <p:spPr>
          <a:xfrm>
            <a:off x="7534274" y="3829621"/>
            <a:ext cx="1387317" cy="16305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525" marR="3810" algn="ctr">
              <a:lnSpc>
                <a:spcPct val="101800"/>
              </a:lnSpc>
              <a:spcBef>
                <a:spcPts val="45"/>
              </a:spcBef>
            </a:pPr>
            <a:r>
              <a:rPr sz="135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sz="135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sz="1350" spc="-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35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35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35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350" spc="-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35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350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50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хс</a:t>
            </a:r>
            <a:r>
              <a:rPr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50" spc="-1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</a:t>
            </a:r>
            <a:r>
              <a:rPr sz="1350" spc="-1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spc="-296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spc="-8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учебниками</a:t>
            </a:r>
            <a:r>
              <a:rPr sz="135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5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предметам, не входящим в список экзаменов ГИА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75179" y="5142357"/>
            <a:ext cx="381761" cy="380619"/>
          </a:xfrm>
          <a:prstGeom prst="rect">
            <a:avLst/>
          </a:prstGeom>
        </p:spPr>
      </p:pic>
      <p:pic>
        <p:nvPicPr>
          <p:cNvPr id="55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0915" y="5199507"/>
            <a:ext cx="56006" cy="237744"/>
          </a:xfrm>
          <a:prstGeom prst="rect">
            <a:avLst/>
          </a:prstGeom>
        </p:spPr>
      </p:pic>
      <p:graphicFrame>
        <p:nvGraphicFramePr>
          <p:cNvPr id="56" name="object 8"/>
          <p:cNvGraphicFramePr>
            <a:graphicFrameLocks noGrp="1"/>
          </p:cNvGraphicFramePr>
          <p:nvPr>
            <p:extLst/>
          </p:nvPr>
        </p:nvGraphicFramePr>
        <p:xfrm>
          <a:off x="206659" y="1834860"/>
          <a:ext cx="2534256" cy="3370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7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192">
                <a:tc>
                  <a:txBody>
                    <a:bodyPr/>
                    <a:lstStyle/>
                    <a:p>
                      <a:pPr marL="573405">
                        <a:lnSpc>
                          <a:spcPts val="146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Учебны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883">
                <a:tc>
                  <a:txBody>
                    <a:bodyPr/>
                    <a:lstStyle/>
                    <a:p>
                      <a:pPr marL="321310">
                        <a:lnSpc>
                          <a:spcPts val="146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язык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marL="306070">
                        <a:lnSpc>
                          <a:spcPts val="146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Литература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8424">
                <a:tc>
                  <a:txBody>
                    <a:bodyPr/>
                    <a:lstStyle/>
                    <a:p>
                      <a:pPr marL="3175" algn="ctr">
                        <a:lnSpc>
                          <a:spcPts val="155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Родной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язык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(или)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96875" marR="381635" indent="-635" algn="ctr">
                        <a:lnSpc>
                          <a:spcPct val="106500"/>
                        </a:lnSpc>
                        <a:spcBef>
                          <a:spcPts val="4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государственный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язык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республики Российской </a:t>
                      </a:r>
                      <a:r>
                        <a:rPr sz="12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Федерации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027">
                <a:tc>
                  <a:txBody>
                    <a:bodyPr/>
                    <a:lstStyle/>
                    <a:p>
                      <a:pPr marL="590550">
                        <a:lnSpc>
                          <a:spcPts val="147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Родная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литература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938">
                <a:tc>
                  <a:txBody>
                    <a:bodyPr/>
                    <a:lstStyle/>
                    <a:p>
                      <a:pPr marL="225425">
                        <a:lnSpc>
                          <a:spcPts val="154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Второй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иностранный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язык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22250">
                        <a:lnSpc>
                          <a:spcPts val="15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Иностранный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язык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У)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027">
                <a:tc>
                  <a:txBody>
                    <a:bodyPr/>
                    <a:lstStyle/>
                    <a:p>
                      <a:pPr marL="295275">
                        <a:lnSpc>
                          <a:spcPts val="14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877">
                <a:tc>
                  <a:txBody>
                    <a:bodyPr/>
                    <a:lstStyle/>
                    <a:p>
                      <a:pPr marL="210185">
                        <a:lnSpc>
                          <a:spcPts val="14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(Б,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9046" y="3738960"/>
            <a:ext cx="56006" cy="237744"/>
          </a:xfrm>
          <a:prstGeom prst="rect">
            <a:avLst/>
          </a:prstGeom>
        </p:spPr>
      </p:pic>
      <p:cxnSp>
        <p:nvCxnSpPr>
          <p:cNvPr id="64" name="Прямая со стрелкой 63"/>
          <p:cNvCxnSpPr>
            <a:endCxn id="11" idx="1"/>
          </p:cNvCxnSpPr>
          <p:nvPr/>
        </p:nvCxnSpPr>
        <p:spPr>
          <a:xfrm>
            <a:off x="2483768" y="3501008"/>
            <a:ext cx="449742" cy="38776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2483768" y="4050793"/>
            <a:ext cx="449742" cy="24230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483768" y="3943349"/>
            <a:ext cx="473172" cy="3335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object 2"/>
          <p:cNvPicPr/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4294610" y="2014707"/>
            <a:ext cx="492577" cy="9081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659" y="5476071"/>
            <a:ext cx="8714932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интересах обучающихся и их родителей (законных представителей) в учебный план может быть включено изучение 3 и более учебных предметов на углубленном уровне. При этом образовательная организация самостоятельно распределяет количество часов, отводимых на изучение учебных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13906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294085" y="201614"/>
            <a:ext cx="8757047" cy="452189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400" spc="40" dirty="0">
                <a:solidFill>
                  <a:srgbClr val="30356D"/>
                </a:solidFill>
                <a:latin typeface="Arial" pitchFamily="34" charset="0"/>
                <a:ea typeface="+mj-ea"/>
              </a:rPr>
              <a:t>МОДЕЛЬ ВВЕДЕНИЯ ОБНОВЛЕННЫХ </a:t>
            </a:r>
            <a:r>
              <a:rPr lang="ru-RU" sz="2400" spc="40" dirty="0" smtClean="0">
                <a:solidFill>
                  <a:srgbClr val="30356D"/>
                </a:solidFill>
                <a:latin typeface="Arial" pitchFamily="34" charset="0"/>
                <a:ea typeface="+mj-ea"/>
              </a:rPr>
              <a:t>ФООП</a:t>
            </a:r>
            <a:endParaRPr lang="ru-RU" sz="2400" spc="40" dirty="0">
              <a:solidFill>
                <a:srgbClr val="30356D"/>
              </a:solidFill>
              <a:latin typeface="Arial" pitchFamily="34" charset="0"/>
              <a:ea typeface="+mj-ea"/>
            </a:endParaRPr>
          </a:p>
        </p:txBody>
      </p:sp>
      <p:sp>
        <p:nvSpPr>
          <p:cNvPr id="8195" name="Прямоугольник 17"/>
          <p:cNvSpPr>
            <a:spLocks noChangeArrowheads="1"/>
          </p:cNvSpPr>
          <p:nvPr/>
        </p:nvSpPr>
        <p:spPr bwMode="auto">
          <a:xfrm>
            <a:off x="386581" y="653802"/>
            <a:ext cx="8396288" cy="31229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Федеральный закон от 24 сентября 2022 г. № 371-ФЗ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 “</a:t>
            </a:r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(</a:t>
            </a:r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Принят Государственной Думой 14 сентября 2022 года, </a:t>
            </a:r>
          </a:p>
          <a:p>
            <a:pPr algn="just" eaLnBrk="1" hangingPunct="1"/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Одобрен Советом Федерации 21 сентября 2022 </a:t>
            </a:r>
            <a:r>
              <a:rPr lang="ru-RU" altLang="ru-RU" sz="1200" b="1" dirty="0" smtClean="0">
                <a:solidFill>
                  <a:srgbClr val="85A3F9"/>
                </a:solidFill>
                <a:latin typeface="Arial" pitchFamily="34" charset="0"/>
              </a:rPr>
              <a:t>года)</a:t>
            </a:r>
          </a:p>
          <a:p>
            <a:pPr algn="just" eaLnBrk="1" hangingPunct="1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16.11.2022 № 992 "Об утверждении федеральной образовательной программы начального общего образования" (Зарегистрирован 22.12.2022 № 71762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16.11.2022 № 993 "Об утверждении федеральной образовательной программы основного общего образования" (Зарегистрирован 22.12.2022 № 71764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23.11.2022 № 1014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образовательной программы среднего общего образования"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22.12.2022 № 71763)</a:t>
            </a:r>
          </a:p>
          <a:p>
            <a:pPr algn="ctr">
              <a:lnSpc>
                <a:spcPct val="90000"/>
              </a:lnSpc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государственной политики и управления в сфере общего образования от 03.03.2023 № 03-327 «О направлении информации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(подписано Костенко М.А.)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образовательной организации к введению к введению федеральных основных общеобразовательных </a:t>
            </a: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7" name="Прямоугольник 37"/>
          <p:cNvSpPr>
            <a:spLocks noChangeArrowheads="1"/>
          </p:cNvSpPr>
          <p:nvPr/>
        </p:nvSpPr>
        <p:spPr bwMode="auto">
          <a:xfrm>
            <a:off x="407194" y="3885156"/>
            <a:ext cx="8396288" cy="2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85A3F9"/>
                </a:solidFill>
                <a:latin typeface="Arial" pitchFamily="34" charset="0"/>
              </a:rPr>
              <a:t>ВВЕДЕНИЕ ФОП НАЧАЛЬНОГО ОБЩЕГО, ОСНОВНОГО ОБЩЕГО  и СРЕДНЕГО ОБЩЕГО ОБРАЗОВАНИЯ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38209"/>
              </p:ext>
            </p:extLst>
          </p:nvPr>
        </p:nvGraphicFramePr>
        <p:xfrm>
          <a:off x="440531" y="4221089"/>
          <a:ext cx="8142080" cy="989721"/>
        </p:xfrm>
        <a:graphic>
          <a:graphicData uri="http://schemas.openxmlformats.org/drawingml/2006/table">
            <a:tbl>
              <a:tblPr/>
              <a:tblGrid>
                <a:gridCol w="1313872"/>
                <a:gridCol w="648269"/>
                <a:gridCol w="712981"/>
                <a:gridCol w="711825"/>
                <a:gridCol w="648269"/>
                <a:gridCol w="647113"/>
                <a:gridCol w="583559"/>
                <a:gridCol w="582403"/>
                <a:gridCol w="583558"/>
                <a:gridCol w="582403"/>
                <a:gridCol w="583559"/>
                <a:gridCol w="544269"/>
              </a:tblGrid>
              <a:tr h="24606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98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/2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 уч. год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46062">
                <a:tc gridSpan="1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Обязательное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itchFamily="18" charset="0"/>
                        </a:rPr>
                        <a:t>введение ФООП</a:t>
                      </a:r>
                    </a:p>
                  </a:txBody>
                  <a:tcPr marL="46659" marR="46659" marT="864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203848" y="5030834"/>
            <a:ext cx="228650" cy="1016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820492">
              <a:defRPr/>
            </a:pPr>
            <a:endParaRPr lang="ru-RU" sz="1600" kern="0" dirty="0">
              <a:solidFill>
                <a:srgbClr val="660033"/>
              </a:solidFill>
            </a:endParaRPr>
          </a:p>
        </p:txBody>
      </p:sp>
      <p:sp>
        <p:nvSpPr>
          <p:cNvPr id="43" name="object 29"/>
          <p:cNvSpPr txBox="1"/>
          <p:nvPr/>
        </p:nvSpPr>
        <p:spPr>
          <a:xfrm>
            <a:off x="440975" y="5249690"/>
            <a:ext cx="8400012" cy="3949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ВАЖНО!</a:t>
            </a:r>
            <a:r>
              <a:rPr sz="1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11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КЛАСС: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УЧЕБНЫЙ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ПЛАН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НЕ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МЕНЯЕТСЯ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2023-2024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УЧЕБНОМ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ГОДУ</a:t>
            </a:r>
            <a:endParaRPr lang="ru-RU" sz="1200" b="1" spc="-1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defRPr/>
            </a:pPr>
            <a:r>
              <a:rPr lang="ru-RU" sz="1200" b="1" spc="-1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(содержание учебных предметов и планируемые результаты приводятся в соответствие ФОП СОО)</a:t>
            </a:r>
            <a:endParaRPr sz="1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974" y="5733256"/>
            <a:ext cx="814163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Согласно части 6 статьи 12 Федерального закона № 273-ФЗ образовательные организации </a:t>
            </a:r>
            <a:r>
              <a:rPr lang="ru-RU" sz="1400" b="1" dirty="0">
                <a:solidFill>
                  <a:srgbClr val="FF0000"/>
                </a:solidFill>
              </a:rPr>
              <a:t>разрабатывают ООП в соответствии с ФГОС и соответствующими ФООП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При </a:t>
            </a:r>
            <a:r>
              <a:rPr lang="ru-RU" sz="1400" dirty="0"/>
              <a:t>этом содержание и планируемые результаты разработанных образовательными организациями ООП должны быть </a:t>
            </a:r>
            <a:r>
              <a:rPr lang="ru-RU" sz="1400" dirty="0">
                <a:solidFill>
                  <a:srgbClr val="FF0000"/>
                </a:solidFill>
              </a:rPr>
              <a:t>не ниже соответствующих содержания и планируемых результатов ФООП</a:t>
            </a:r>
            <a:r>
              <a:rPr lang="ru-RU" sz="1400" dirty="0"/>
              <a:t>.</a:t>
            </a:r>
            <a:endParaRPr lang="ru-RU" sz="1400" dirty="0"/>
          </a:p>
        </p:txBody>
      </p:sp>
      <p:pic>
        <p:nvPicPr>
          <p:cNvPr id="1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547687" y="764704"/>
            <a:ext cx="7596188" cy="544512"/>
          </a:xfrm>
        </p:spPr>
        <p:txBody>
          <a:bodyPr lIns="0" tIns="52069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defRPr/>
            </a:pPr>
            <a:r>
              <a:rPr sz="1800" dirty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АПРОБАЦИЯ ПРИМЕРНЫХ РАБОЧИХ </a:t>
            </a:r>
            <a:r>
              <a:rPr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ПРОГРАММ</a:t>
            </a:r>
            <a:r>
              <a:rPr lang="ru-RU"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sz="1400" b="1" spc="-5" dirty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МЯГКОЕ» </a:t>
            </a:r>
            <a:r>
              <a:rPr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ВНЕДРЕНИЕ</a:t>
            </a:r>
            <a:r>
              <a:rPr lang="ru-RU"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sz="1400" b="1" spc="-5" dirty="0">
              <a:solidFill>
                <a:srgbClr val="85A3F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3679032" y="1454023"/>
            <a:ext cx="2197894" cy="62901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2B57D4"/>
                </a:solidFill>
                <a:latin typeface="Arial" pitchFamily="34" charset="0"/>
              </a:rPr>
              <a:t>2021</a:t>
            </a:r>
            <a:r>
              <a:rPr lang="ru-RU" sz="2000" b="1" spc="-5" dirty="0">
                <a:solidFill>
                  <a:srgbClr val="2B57D4"/>
                </a:solidFill>
                <a:latin typeface="Arial" pitchFamily="34" charset="0"/>
              </a:rPr>
              <a:t>/</a:t>
            </a:r>
            <a:r>
              <a:rPr sz="2000" b="1" spc="-5" dirty="0">
                <a:solidFill>
                  <a:srgbClr val="2B57D4"/>
                </a:solidFill>
                <a:latin typeface="Arial" pitchFamily="34" charset="0"/>
              </a:rPr>
              <a:t>22 учебный год</a:t>
            </a:r>
          </a:p>
        </p:txBody>
      </p:sp>
      <p:sp>
        <p:nvSpPr>
          <p:cNvPr id="29" name="object 5"/>
          <p:cNvSpPr txBox="1"/>
          <p:nvPr/>
        </p:nvSpPr>
        <p:spPr>
          <a:xfrm>
            <a:off x="6366272" y="1450607"/>
            <a:ext cx="2388394" cy="62901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2000" b="1" spc="-5">
                <a:solidFill>
                  <a:srgbClr val="2B57D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2022</a:t>
            </a:r>
            <a:r>
              <a:rPr lang="ru-RU" dirty="0" smtClean="0"/>
              <a:t>/</a:t>
            </a:r>
            <a:r>
              <a:rPr dirty="0" smtClean="0"/>
              <a:t>23 </a:t>
            </a:r>
            <a:r>
              <a:rPr dirty="0"/>
              <a:t>учебный год</a:t>
            </a:r>
          </a:p>
        </p:txBody>
      </p:sp>
      <p:sp>
        <p:nvSpPr>
          <p:cNvPr id="31" name="object 6"/>
          <p:cNvSpPr txBox="1"/>
          <p:nvPr/>
        </p:nvSpPr>
        <p:spPr>
          <a:xfrm>
            <a:off x="4345781" y="4192588"/>
            <a:ext cx="758429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93</a:t>
            </a:r>
            <a:r>
              <a:rPr sz="1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036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3453657" y="5010894"/>
            <a:ext cx="2542676" cy="596958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905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64</a:t>
            </a:r>
            <a:r>
              <a:rPr sz="1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657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из</a:t>
            </a:r>
            <a:r>
              <a:rPr sz="19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85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СУБЪЕКТОВ</a:t>
            </a:r>
            <a:r>
              <a:rPr sz="19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РФ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223" name="object 8"/>
          <p:cNvSpPr txBox="1">
            <a:spLocks noChangeArrowheads="1"/>
          </p:cNvSpPr>
          <p:nvPr/>
        </p:nvSpPr>
        <p:spPr bwMode="auto">
          <a:xfrm>
            <a:off x="486966" y="3831547"/>
            <a:ext cx="2982517" cy="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954088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595959"/>
                </a:solidFill>
                <a:latin typeface="Arial" pitchFamily="34" charset="0"/>
              </a:rPr>
              <a:t>КОЛ-ВО ЗАЯВОК </a:t>
            </a:r>
            <a:br>
              <a:rPr lang="ru-RU" altLang="ru-RU" sz="1600" b="1" dirty="0">
                <a:solidFill>
                  <a:srgbClr val="595959"/>
                </a:solidFill>
                <a:latin typeface="Arial" pitchFamily="34" charset="0"/>
              </a:rPr>
            </a:br>
            <a:r>
              <a:rPr lang="ru-RU" altLang="ru-RU" sz="1600" b="1" dirty="0">
                <a:solidFill>
                  <a:srgbClr val="595959"/>
                </a:solidFill>
                <a:latin typeface="Arial" pitchFamily="34" charset="0"/>
              </a:rPr>
              <a:t>НА УЧАСТИЕ В  АПРОБАЦИИ</a:t>
            </a:r>
            <a:endParaRPr lang="ru-RU" altLang="ru-RU" sz="1600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9224" name="object 9"/>
          <p:cNvSpPr txBox="1">
            <a:spLocks noChangeArrowheads="1"/>
          </p:cNvSpPr>
          <p:nvPr/>
        </p:nvSpPr>
        <p:spPr bwMode="auto">
          <a:xfrm>
            <a:off x="607218" y="4933950"/>
            <a:ext cx="2538413" cy="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595959"/>
                </a:solidFill>
                <a:latin typeface="Arial" pitchFamily="34" charset="0"/>
              </a:rPr>
              <a:t>КОЛ-ВО УЧИТЕЛЕЙ-  УЧАСТНИКОВ АПРОБАЦИИ</a:t>
            </a:r>
            <a:endParaRPr lang="ru-RU" altLang="ru-RU" sz="1600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697706" y="3068638"/>
            <a:ext cx="2506142" cy="30457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СРОКИ</a:t>
            </a:r>
            <a:r>
              <a:rPr sz="1900" b="1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АПРОБАЦИИ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object 11"/>
          <p:cNvSpPr txBox="1"/>
          <p:nvPr/>
        </p:nvSpPr>
        <p:spPr>
          <a:xfrm>
            <a:off x="6089442" y="5045028"/>
            <a:ext cx="2493168" cy="56618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56515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</a:t>
            </a:r>
            <a:r>
              <a:rPr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680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из</a:t>
            </a:r>
            <a:r>
              <a:rPr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77</a:t>
            </a:r>
            <a:r>
              <a:rPr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СУБЪЕКТОВ</a:t>
            </a:r>
            <a:r>
              <a:rPr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РФ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227" name="object 13"/>
          <p:cNvSpPr>
            <a:spLocks/>
          </p:cNvSpPr>
          <p:nvPr/>
        </p:nvSpPr>
        <p:spPr bwMode="auto">
          <a:xfrm>
            <a:off x="486966" y="2941638"/>
            <a:ext cx="8267700" cy="768350"/>
          </a:xfrm>
          <a:custGeom>
            <a:avLst/>
            <a:gdLst>
              <a:gd name="T0" fmla="*/ 0 w 10655935"/>
              <a:gd name="T1" fmla="*/ 62333 h 767714"/>
              <a:gd name="T2" fmla="*/ 8344 w 10655935"/>
              <a:gd name="T3" fmla="*/ 38164 h 767714"/>
              <a:gd name="T4" fmla="*/ 31029 w 10655935"/>
              <a:gd name="T5" fmla="*/ 18317 h 767714"/>
              <a:gd name="T6" fmla="*/ 64613 w 10655935"/>
              <a:gd name="T7" fmla="*/ 4960 h 767714"/>
              <a:gd name="T8" fmla="*/ 105578 w 10655935"/>
              <a:gd name="T9" fmla="*/ 0 h 767714"/>
              <a:gd name="T10" fmla="*/ 11297869 w 10655935"/>
              <a:gd name="T11" fmla="*/ 0 h 767714"/>
              <a:gd name="T12" fmla="*/ 11339051 w 10655935"/>
              <a:gd name="T13" fmla="*/ 4960 h 767714"/>
              <a:gd name="T14" fmla="*/ 11372622 w 10655935"/>
              <a:gd name="T15" fmla="*/ 18317 h 767714"/>
              <a:gd name="T16" fmla="*/ 11395183 w 10655935"/>
              <a:gd name="T17" fmla="*/ 38164 h 767714"/>
              <a:gd name="T18" fmla="*/ 11403338 w 10655935"/>
              <a:gd name="T19" fmla="*/ 62333 h 767714"/>
              <a:gd name="T20" fmla="*/ 11403338 w 10655935"/>
              <a:gd name="T21" fmla="*/ 706400 h 767714"/>
              <a:gd name="T22" fmla="*/ 11395183 w 10655935"/>
              <a:gd name="T23" fmla="*/ 730823 h 767714"/>
              <a:gd name="T24" fmla="*/ 11372622 w 10655935"/>
              <a:gd name="T25" fmla="*/ 750542 h 767714"/>
              <a:gd name="T26" fmla="*/ 11339051 w 10655935"/>
              <a:gd name="T27" fmla="*/ 763898 h 767714"/>
              <a:gd name="T28" fmla="*/ 11297869 w 10655935"/>
              <a:gd name="T29" fmla="*/ 768733 h 767714"/>
              <a:gd name="T30" fmla="*/ 105578 w 10655935"/>
              <a:gd name="T31" fmla="*/ 768733 h 767714"/>
              <a:gd name="T32" fmla="*/ 64613 w 10655935"/>
              <a:gd name="T33" fmla="*/ 763898 h 767714"/>
              <a:gd name="T34" fmla="*/ 31029 w 10655935"/>
              <a:gd name="T35" fmla="*/ 750542 h 767714"/>
              <a:gd name="T36" fmla="*/ 8344 w 10655935"/>
              <a:gd name="T37" fmla="*/ 730823 h 767714"/>
              <a:gd name="T38" fmla="*/ 0 w 10655935"/>
              <a:gd name="T39" fmla="*/ 706400 h 767714"/>
              <a:gd name="T40" fmla="*/ 0 w 10655935"/>
              <a:gd name="T41" fmla="*/ 62333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29"/>
                </a:moveTo>
                <a:lnTo>
                  <a:pt x="7797" y="38100"/>
                </a:lnTo>
                <a:lnTo>
                  <a:pt x="28994" y="18287"/>
                </a:lnTo>
                <a:lnTo>
                  <a:pt x="60375" y="4952"/>
                </a:lnTo>
                <a:lnTo>
                  <a:pt x="98653" y="0"/>
                </a:lnTo>
                <a:lnTo>
                  <a:pt x="10556811" y="0"/>
                </a:lnTo>
                <a:lnTo>
                  <a:pt x="10595292" y="4952"/>
                </a:lnTo>
                <a:lnTo>
                  <a:pt x="10626661" y="18287"/>
                </a:lnTo>
                <a:lnTo>
                  <a:pt x="10647743" y="38100"/>
                </a:lnTo>
                <a:lnTo>
                  <a:pt x="10655363" y="62229"/>
                </a:lnTo>
                <a:lnTo>
                  <a:pt x="10655363" y="705231"/>
                </a:lnTo>
                <a:lnTo>
                  <a:pt x="10647743" y="729614"/>
                </a:lnTo>
                <a:lnTo>
                  <a:pt x="10626661" y="749300"/>
                </a:lnTo>
                <a:lnTo>
                  <a:pt x="10595292" y="762634"/>
                </a:lnTo>
                <a:lnTo>
                  <a:pt x="10556811" y="767461"/>
                </a:lnTo>
                <a:lnTo>
                  <a:pt x="98653" y="767461"/>
                </a:lnTo>
                <a:lnTo>
                  <a:pt x="60375" y="762634"/>
                </a:lnTo>
                <a:lnTo>
                  <a:pt x="28994" y="749300"/>
                </a:lnTo>
                <a:lnTo>
                  <a:pt x="7797" y="729614"/>
                </a:lnTo>
                <a:lnTo>
                  <a:pt x="0" y="705231"/>
                </a:lnTo>
                <a:lnTo>
                  <a:pt x="0" y="62229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8" name="object 14"/>
          <p:cNvSpPr>
            <a:spLocks/>
          </p:cNvSpPr>
          <p:nvPr/>
        </p:nvSpPr>
        <p:spPr bwMode="auto">
          <a:xfrm>
            <a:off x="431006" y="3808413"/>
            <a:ext cx="8267700" cy="768350"/>
          </a:xfrm>
          <a:custGeom>
            <a:avLst/>
            <a:gdLst>
              <a:gd name="T0" fmla="*/ 0 w 10655935"/>
              <a:gd name="T1" fmla="*/ 62334 h 767714"/>
              <a:gd name="T2" fmla="*/ 8332 w 10655935"/>
              <a:gd name="T3" fmla="*/ 38164 h 767714"/>
              <a:gd name="T4" fmla="*/ 31029 w 10655935"/>
              <a:gd name="T5" fmla="*/ 18317 h 767714"/>
              <a:gd name="T6" fmla="*/ 64601 w 10655935"/>
              <a:gd name="T7" fmla="*/ 4960 h 767714"/>
              <a:gd name="T8" fmla="*/ 105578 w 10655935"/>
              <a:gd name="T9" fmla="*/ 0 h 767714"/>
              <a:gd name="T10" fmla="*/ 11297801 w 10655935"/>
              <a:gd name="T11" fmla="*/ 0 h 767714"/>
              <a:gd name="T12" fmla="*/ 11338983 w 10655935"/>
              <a:gd name="T13" fmla="*/ 4960 h 767714"/>
              <a:gd name="T14" fmla="*/ 11372555 w 10655935"/>
              <a:gd name="T15" fmla="*/ 18317 h 767714"/>
              <a:gd name="T16" fmla="*/ 11395116 w 10655935"/>
              <a:gd name="T17" fmla="*/ 38164 h 767714"/>
              <a:gd name="T18" fmla="*/ 11403407 w 10655935"/>
              <a:gd name="T19" fmla="*/ 62334 h 767714"/>
              <a:gd name="T20" fmla="*/ 11403407 w 10655935"/>
              <a:gd name="T21" fmla="*/ 706400 h 767714"/>
              <a:gd name="T22" fmla="*/ 11395116 w 10655935"/>
              <a:gd name="T23" fmla="*/ 730697 h 767714"/>
              <a:gd name="T24" fmla="*/ 11372555 w 10655935"/>
              <a:gd name="T25" fmla="*/ 750542 h 767714"/>
              <a:gd name="T26" fmla="*/ 11338983 w 10655935"/>
              <a:gd name="T27" fmla="*/ 763771 h 767714"/>
              <a:gd name="T28" fmla="*/ 11297801 w 10655935"/>
              <a:gd name="T29" fmla="*/ 768733 h 767714"/>
              <a:gd name="T30" fmla="*/ 105578 w 10655935"/>
              <a:gd name="T31" fmla="*/ 768733 h 767714"/>
              <a:gd name="T32" fmla="*/ 64601 w 10655935"/>
              <a:gd name="T33" fmla="*/ 763771 h 767714"/>
              <a:gd name="T34" fmla="*/ 31029 w 10655935"/>
              <a:gd name="T35" fmla="*/ 750542 h 767714"/>
              <a:gd name="T36" fmla="*/ 8332 w 10655935"/>
              <a:gd name="T37" fmla="*/ 730697 h 767714"/>
              <a:gd name="T38" fmla="*/ 0 w 10655935"/>
              <a:gd name="T39" fmla="*/ 706400 h 767714"/>
              <a:gd name="T40" fmla="*/ 0 w 10655935"/>
              <a:gd name="T41" fmla="*/ 62334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30"/>
                </a:moveTo>
                <a:lnTo>
                  <a:pt x="7785" y="38100"/>
                </a:lnTo>
                <a:lnTo>
                  <a:pt x="28994" y="18287"/>
                </a:lnTo>
                <a:lnTo>
                  <a:pt x="60363" y="4952"/>
                </a:lnTo>
                <a:lnTo>
                  <a:pt x="98653" y="0"/>
                </a:lnTo>
                <a:lnTo>
                  <a:pt x="10556748" y="0"/>
                </a:lnTo>
                <a:lnTo>
                  <a:pt x="10595229" y="4952"/>
                </a:lnTo>
                <a:lnTo>
                  <a:pt x="10626598" y="18287"/>
                </a:lnTo>
                <a:lnTo>
                  <a:pt x="10647680" y="38100"/>
                </a:lnTo>
                <a:lnTo>
                  <a:pt x="10655427" y="62230"/>
                </a:lnTo>
                <a:lnTo>
                  <a:pt x="10655427" y="705231"/>
                </a:lnTo>
                <a:lnTo>
                  <a:pt x="10647680" y="729488"/>
                </a:lnTo>
                <a:lnTo>
                  <a:pt x="10626598" y="749300"/>
                </a:lnTo>
                <a:lnTo>
                  <a:pt x="10595229" y="762507"/>
                </a:lnTo>
                <a:lnTo>
                  <a:pt x="10556748" y="767461"/>
                </a:lnTo>
                <a:lnTo>
                  <a:pt x="98653" y="767461"/>
                </a:lnTo>
                <a:lnTo>
                  <a:pt x="60363" y="762507"/>
                </a:lnTo>
                <a:lnTo>
                  <a:pt x="28994" y="749300"/>
                </a:lnTo>
                <a:lnTo>
                  <a:pt x="7785" y="729488"/>
                </a:lnTo>
                <a:lnTo>
                  <a:pt x="0" y="705231"/>
                </a:lnTo>
                <a:lnTo>
                  <a:pt x="0" y="62230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9" name="object 15"/>
          <p:cNvSpPr>
            <a:spLocks/>
          </p:cNvSpPr>
          <p:nvPr/>
        </p:nvSpPr>
        <p:spPr bwMode="auto">
          <a:xfrm>
            <a:off x="431006" y="4818042"/>
            <a:ext cx="8267700" cy="982662"/>
          </a:xfrm>
          <a:custGeom>
            <a:avLst/>
            <a:gdLst>
              <a:gd name="T0" fmla="*/ 0 w 10655935"/>
              <a:gd name="T1" fmla="*/ 101955 h 767714"/>
              <a:gd name="T2" fmla="*/ 8332 w 10655935"/>
              <a:gd name="T3" fmla="*/ 62421 h 767714"/>
              <a:gd name="T4" fmla="*/ 31029 w 10655935"/>
              <a:gd name="T5" fmla="*/ 29961 h 767714"/>
              <a:gd name="T6" fmla="*/ 64601 w 10655935"/>
              <a:gd name="T7" fmla="*/ 8113 h 767714"/>
              <a:gd name="T8" fmla="*/ 105578 w 10655935"/>
              <a:gd name="T9" fmla="*/ 0 h 767714"/>
              <a:gd name="T10" fmla="*/ 11297801 w 10655935"/>
              <a:gd name="T11" fmla="*/ 0 h 767714"/>
              <a:gd name="T12" fmla="*/ 11338983 w 10655935"/>
              <a:gd name="T13" fmla="*/ 8113 h 767714"/>
              <a:gd name="T14" fmla="*/ 11372555 w 10655935"/>
              <a:gd name="T15" fmla="*/ 29961 h 767714"/>
              <a:gd name="T16" fmla="*/ 11395116 w 10655935"/>
              <a:gd name="T17" fmla="*/ 62421 h 767714"/>
              <a:gd name="T18" fmla="*/ 11403407 w 10655935"/>
              <a:gd name="T19" fmla="*/ 101955 h 767714"/>
              <a:gd name="T20" fmla="*/ 11403407 w 10655935"/>
              <a:gd name="T21" fmla="*/ 1155505 h 767714"/>
              <a:gd name="T22" fmla="*/ 11395116 w 10655935"/>
              <a:gd name="T23" fmla="*/ 1195267 h 767714"/>
              <a:gd name="T24" fmla="*/ 11372555 w 10655935"/>
              <a:gd name="T25" fmla="*/ 1227664 h 767714"/>
              <a:gd name="T26" fmla="*/ 11338983 w 10655935"/>
              <a:gd name="T27" fmla="*/ 1249449 h 767714"/>
              <a:gd name="T28" fmla="*/ 11297801 w 10655935"/>
              <a:gd name="T29" fmla="*/ 1257418 h 767714"/>
              <a:gd name="T30" fmla="*/ 105578 w 10655935"/>
              <a:gd name="T31" fmla="*/ 1257418 h 767714"/>
              <a:gd name="T32" fmla="*/ 64601 w 10655935"/>
              <a:gd name="T33" fmla="*/ 1249449 h 767714"/>
              <a:gd name="T34" fmla="*/ 31029 w 10655935"/>
              <a:gd name="T35" fmla="*/ 1227664 h 767714"/>
              <a:gd name="T36" fmla="*/ 8332 w 10655935"/>
              <a:gd name="T37" fmla="*/ 1195267 h 767714"/>
              <a:gd name="T38" fmla="*/ 0 w 10655935"/>
              <a:gd name="T39" fmla="*/ 1155505 h 767714"/>
              <a:gd name="T40" fmla="*/ 0 w 10655935"/>
              <a:gd name="T41" fmla="*/ 101955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30"/>
                </a:moveTo>
                <a:lnTo>
                  <a:pt x="7785" y="38100"/>
                </a:lnTo>
                <a:lnTo>
                  <a:pt x="28994" y="18287"/>
                </a:lnTo>
                <a:lnTo>
                  <a:pt x="60363" y="4952"/>
                </a:lnTo>
                <a:lnTo>
                  <a:pt x="98653" y="0"/>
                </a:lnTo>
                <a:lnTo>
                  <a:pt x="10556748" y="0"/>
                </a:lnTo>
                <a:lnTo>
                  <a:pt x="10595229" y="4952"/>
                </a:lnTo>
                <a:lnTo>
                  <a:pt x="10626598" y="18287"/>
                </a:lnTo>
                <a:lnTo>
                  <a:pt x="10647680" y="38100"/>
                </a:lnTo>
                <a:lnTo>
                  <a:pt x="10655427" y="62230"/>
                </a:lnTo>
                <a:lnTo>
                  <a:pt x="10655427" y="705281"/>
                </a:lnTo>
                <a:lnTo>
                  <a:pt x="10647680" y="729551"/>
                </a:lnTo>
                <a:lnTo>
                  <a:pt x="10626598" y="749325"/>
                </a:lnTo>
                <a:lnTo>
                  <a:pt x="10595229" y="762622"/>
                </a:lnTo>
                <a:lnTo>
                  <a:pt x="10556748" y="767486"/>
                </a:lnTo>
                <a:lnTo>
                  <a:pt x="98653" y="767486"/>
                </a:lnTo>
                <a:lnTo>
                  <a:pt x="60363" y="762622"/>
                </a:lnTo>
                <a:lnTo>
                  <a:pt x="28994" y="749325"/>
                </a:lnTo>
                <a:lnTo>
                  <a:pt x="7785" y="729551"/>
                </a:lnTo>
                <a:lnTo>
                  <a:pt x="0" y="705281"/>
                </a:lnTo>
                <a:lnTo>
                  <a:pt x="0" y="62230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16"/>
          <p:cNvSpPr txBox="1"/>
          <p:nvPr/>
        </p:nvSpPr>
        <p:spPr>
          <a:xfrm>
            <a:off x="7071122" y="4192588"/>
            <a:ext cx="837009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</a:t>
            </a:r>
            <a:r>
              <a:rPr sz="1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680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6205537" y="3003550"/>
            <a:ext cx="2549129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24765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22</a:t>
            </a:r>
            <a:r>
              <a:rPr sz="14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ФЕВРАЛЯ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2023 </a:t>
            </a:r>
            <a:r>
              <a:rPr sz="14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r>
              <a:rPr sz="1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31</a:t>
            </a:r>
            <a:r>
              <a:rPr sz="14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МАЯ</a:t>
            </a:r>
            <a:r>
              <a:rPr sz="14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2023</a:t>
            </a:r>
            <a:r>
              <a:rPr sz="14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3695700" y="2984500"/>
            <a:ext cx="2252663" cy="44307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r>
              <a:rPr sz="14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СЕНТЯБРЯ</a:t>
            </a:r>
            <a:r>
              <a:rPr sz="14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2021</a:t>
            </a:r>
            <a:r>
              <a:rPr sz="14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r>
              <a: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30</a:t>
            </a:r>
            <a:r>
              <a:rPr sz="14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АПРЕЛЯ</a:t>
            </a:r>
            <a:r>
              <a:rPr sz="14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2022 </a:t>
            </a:r>
            <a:r>
              <a:rPr sz="14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object 19"/>
          <p:cNvSpPr txBox="1"/>
          <p:nvPr/>
        </p:nvSpPr>
        <p:spPr>
          <a:xfrm>
            <a:off x="6193585" y="2349987"/>
            <a:ext cx="2455069" cy="227626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14</a:t>
            </a:r>
            <a:r>
              <a:rPr sz="14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РП</a:t>
            </a:r>
            <a:r>
              <a:rPr sz="14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СОО</a:t>
            </a:r>
            <a:r>
              <a:rPr sz="14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(УГЛ.УРОВЕНЬ)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object 20"/>
          <p:cNvSpPr txBox="1"/>
          <p:nvPr/>
        </p:nvSpPr>
        <p:spPr>
          <a:xfrm>
            <a:off x="3790951" y="2284413"/>
            <a:ext cx="1641872" cy="5046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38</a:t>
            </a:r>
            <a:r>
              <a:rPr sz="16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РП</a:t>
            </a:r>
            <a:r>
              <a:rPr sz="16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НОО,</a:t>
            </a:r>
            <a:r>
              <a:rPr sz="16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ООО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235" name="object 21"/>
          <p:cNvSpPr>
            <a:spLocks/>
          </p:cNvSpPr>
          <p:nvPr/>
        </p:nvSpPr>
        <p:spPr bwMode="auto">
          <a:xfrm>
            <a:off x="479822" y="2079625"/>
            <a:ext cx="8267700" cy="768350"/>
          </a:xfrm>
          <a:custGeom>
            <a:avLst/>
            <a:gdLst>
              <a:gd name="T0" fmla="*/ 0 w 10655935"/>
              <a:gd name="T1" fmla="*/ 62333 h 767714"/>
              <a:gd name="T2" fmla="*/ 8344 w 10655935"/>
              <a:gd name="T3" fmla="*/ 38164 h 767714"/>
              <a:gd name="T4" fmla="*/ 31029 w 10655935"/>
              <a:gd name="T5" fmla="*/ 18317 h 767714"/>
              <a:gd name="T6" fmla="*/ 64613 w 10655935"/>
              <a:gd name="T7" fmla="*/ 4960 h 767714"/>
              <a:gd name="T8" fmla="*/ 105578 w 10655935"/>
              <a:gd name="T9" fmla="*/ 0 h 767714"/>
              <a:gd name="T10" fmla="*/ 11297869 w 10655935"/>
              <a:gd name="T11" fmla="*/ 0 h 767714"/>
              <a:gd name="T12" fmla="*/ 11339051 w 10655935"/>
              <a:gd name="T13" fmla="*/ 4960 h 767714"/>
              <a:gd name="T14" fmla="*/ 11372622 w 10655935"/>
              <a:gd name="T15" fmla="*/ 18317 h 767714"/>
              <a:gd name="T16" fmla="*/ 11395183 w 10655935"/>
              <a:gd name="T17" fmla="*/ 38164 h 767714"/>
              <a:gd name="T18" fmla="*/ 11403338 w 10655935"/>
              <a:gd name="T19" fmla="*/ 62333 h 767714"/>
              <a:gd name="T20" fmla="*/ 11403338 w 10655935"/>
              <a:gd name="T21" fmla="*/ 706399 h 767714"/>
              <a:gd name="T22" fmla="*/ 11395183 w 10655935"/>
              <a:gd name="T23" fmla="*/ 730697 h 767714"/>
              <a:gd name="T24" fmla="*/ 11372622 w 10655935"/>
              <a:gd name="T25" fmla="*/ 750542 h 767714"/>
              <a:gd name="T26" fmla="*/ 11339051 w 10655935"/>
              <a:gd name="T27" fmla="*/ 763772 h 767714"/>
              <a:gd name="T28" fmla="*/ 11297869 w 10655935"/>
              <a:gd name="T29" fmla="*/ 768733 h 767714"/>
              <a:gd name="T30" fmla="*/ 105578 w 10655935"/>
              <a:gd name="T31" fmla="*/ 768733 h 767714"/>
              <a:gd name="T32" fmla="*/ 64613 w 10655935"/>
              <a:gd name="T33" fmla="*/ 763772 h 767714"/>
              <a:gd name="T34" fmla="*/ 31029 w 10655935"/>
              <a:gd name="T35" fmla="*/ 750542 h 767714"/>
              <a:gd name="T36" fmla="*/ 8344 w 10655935"/>
              <a:gd name="T37" fmla="*/ 730697 h 767714"/>
              <a:gd name="T38" fmla="*/ 0 w 10655935"/>
              <a:gd name="T39" fmla="*/ 706399 h 767714"/>
              <a:gd name="T40" fmla="*/ 0 w 10655935"/>
              <a:gd name="T41" fmla="*/ 62333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29"/>
                </a:moveTo>
                <a:lnTo>
                  <a:pt x="7797" y="38100"/>
                </a:lnTo>
                <a:lnTo>
                  <a:pt x="28994" y="18287"/>
                </a:lnTo>
                <a:lnTo>
                  <a:pt x="60375" y="4952"/>
                </a:lnTo>
                <a:lnTo>
                  <a:pt x="98653" y="0"/>
                </a:lnTo>
                <a:lnTo>
                  <a:pt x="10556811" y="0"/>
                </a:lnTo>
                <a:lnTo>
                  <a:pt x="10595292" y="4952"/>
                </a:lnTo>
                <a:lnTo>
                  <a:pt x="10626661" y="18287"/>
                </a:lnTo>
                <a:lnTo>
                  <a:pt x="10647743" y="38100"/>
                </a:lnTo>
                <a:lnTo>
                  <a:pt x="10655363" y="62229"/>
                </a:lnTo>
                <a:lnTo>
                  <a:pt x="10655363" y="705230"/>
                </a:lnTo>
                <a:lnTo>
                  <a:pt x="10647743" y="729488"/>
                </a:lnTo>
                <a:lnTo>
                  <a:pt x="10626661" y="749300"/>
                </a:lnTo>
                <a:lnTo>
                  <a:pt x="10595292" y="762508"/>
                </a:lnTo>
                <a:lnTo>
                  <a:pt x="10556811" y="767461"/>
                </a:lnTo>
                <a:lnTo>
                  <a:pt x="98653" y="767461"/>
                </a:lnTo>
                <a:lnTo>
                  <a:pt x="60375" y="762508"/>
                </a:lnTo>
                <a:lnTo>
                  <a:pt x="28994" y="749300"/>
                </a:lnTo>
                <a:lnTo>
                  <a:pt x="7797" y="729488"/>
                </a:lnTo>
                <a:lnTo>
                  <a:pt x="0" y="705230"/>
                </a:lnTo>
                <a:lnTo>
                  <a:pt x="0" y="62229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" name="object 22"/>
          <p:cNvSpPr txBox="1"/>
          <p:nvPr/>
        </p:nvSpPr>
        <p:spPr>
          <a:xfrm>
            <a:off x="694134" y="2270125"/>
            <a:ext cx="2451497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КОЛ-ВО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РАБОЧИХ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ПРОГРАММ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object 3"/>
          <p:cNvSpPr txBox="1">
            <a:spLocks/>
          </p:cNvSpPr>
          <p:nvPr/>
        </p:nvSpPr>
        <p:spPr bwMode="auto">
          <a:xfrm>
            <a:off x="486966" y="250162"/>
            <a:ext cx="7621190" cy="3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0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ФГОС и ФООП: МЕТОДИЧЕСКОЕ СОПРОВОЖДЕНИЕ</a:t>
            </a:r>
            <a:endParaRPr lang="ru-RU" sz="2000" b="1" spc="40" dirty="0">
              <a:solidFill>
                <a:srgbClr val="3035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3013783" y="5800704"/>
            <a:ext cx="3528391" cy="889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12065" rIns="0" bIns="0">
            <a:spAutoFit/>
          </a:bodyPr>
          <a:lstStyle/>
          <a:p>
            <a:pPr marL="1905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900" b="1" spc="-5" dirty="0" smtClean="0">
                <a:solidFill>
                  <a:srgbClr val="002060"/>
                </a:solidFill>
                <a:latin typeface="Arial" panose="020B0604020202020204" pitchFamily="34" charset="0"/>
              </a:rPr>
              <a:t>1028</a:t>
            </a:r>
            <a:endParaRPr sz="19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spc="-5" dirty="0" err="1">
                <a:solidFill>
                  <a:srgbClr val="002060"/>
                </a:solidFill>
                <a:latin typeface="Arial" panose="020B0604020202020204" pitchFamily="34" charset="0"/>
              </a:rPr>
              <a:t>из</a:t>
            </a:r>
            <a:r>
              <a:rPr sz="1900" spc="-4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900" b="1" spc="-5" dirty="0" smtClean="0">
                <a:solidFill>
                  <a:srgbClr val="002060"/>
                </a:solidFill>
                <a:latin typeface="Arial" panose="020B0604020202020204" pitchFamily="34" charset="0"/>
              </a:rPr>
              <a:t>29 муниципальных образований</a:t>
            </a:r>
            <a:endParaRPr sz="1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6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1783</Words>
  <Application>Microsoft Office PowerPoint</Application>
  <PresentationFormat>Экран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введение обновленных федеральных государственных образовательных стандартов  и федеральных основных общеобразовательных программ</vt:lpstr>
      <vt:lpstr>Презентация PowerPoint</vt:lpstr>
      <vt:lpstr>ЕДИНОЕ ОБРАЗОВАТЕЛЬНОЕ ПРОСТРАНСТВО</vt:lpstr>
      <vt:lpstr>Презентация PowerPoint</vt:lpstr>
      <vt:lpstr>Презентация PowerPoint</vt:lpstr>
      <vt:lpstr>Презентация PowerPoint</vt:lpstr>
      <vt:lpstr>Основные изменения в содержательном разделе ФГОС СОО</vt:lpstr>
      <vt:lpstr>Презентация PowerPoint</vt:lpstr>
      <vt:lpstr>АПРОБАЦИЯ ПРИМЕРНЫХ РАБОЧИХ ПРОГРАММ  «МЯГКОЕ» ВНЕДРЕНИЕ </vt:lpstr>
      <vt:lpstr>О СТРУКТУРЕ И СОДЕРЖАНИИ ФООП № ФЗ-273 «Об образовании в Российской Федерации»*</vt:lpstr>
      <vt:lpstr>ФЕДЕРАЛЬНЫЕ УЧЕБНЫЕ ПЛАНЫ</vt:lpstr>
      <vt:lpstr>ФЕДЕРАЛЬНЫЙ УЧЕБНЫЙ ПЛАН (19 вариантов)</vt:lpstr>
      <vt:lpstr>Презентация PowerPoint</vt:lpstr>
      <vt:lpstr>Научно-методическое сопровождение </vt:lpstr>
      <vt:lpstr>ПОРТАЛ «ЕДИНОЕ СОДЕРЖАНИЕ ОБЩЕГО  ОБРАЗОВАНИЯ»</vt:lpstr>
      <vt:lpstr>Презентация PowerPoint</vt:lpstr>
      <vt:lpstr>Презентация PowerPoint</vt:lpstr>
      <vt:lpstr>О ВВЕДЕНИИ ФГОС и ФООП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2023-03-14T01:40:00Z</dcterms:created>
  <dcterms:modified xsi:type="dcterms:W3CDTF">2023-05-04T02:54:00Z</dcterms:modified>
</cp:coreProperties>
</file>