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4" r:id="rId4"/>
    <p:sldId id="257" r:id="rId5"/>
    <p:sldId id="265" r:id="rId6"/>
    <p:sldId id="266" r:id="rId7"/>
    <p:sldId id="267" r:id="rId8"/>
    <p:sldId id="274" r:id="rId9"/>
    <p:sldId id="259" r:id="rId10"/>
    <p:sldId id="268" r:id="rId11"/>
    <p:sldId id="270" r:id="rId12"/>
    <p:sldId id="261" r:id="rId13"/>
    <p:sldId id="271" r:id="rId14"/>
    <p:sldId id="272" r:id="rId15"/>
    <p:sldId id="273" r:id="rId16"/>
    <p:sldId id="260" r:id="rId17"/>
    <p:sldId id="258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73;&#1085;&#1086;&#1074;&#1083;&#1105;&#1085;&#1085;&#1099;&#1077;%20&#1060;&#1043;&#1054;&#1057;\&#1052;&#1086;&#1085;&#1080;&#1090;&#1086;&#1088;&#1080;&#1085;&#1075;%20&#1086;&#1073;&#1085;&#1086;&#1074;&#1083;&#1105;&#1085;&#1085;&#1099;&#1093;%20&#1060;&#1043;&#1054;&#105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Лист1!$S$34:$AE$34</c:f>
              <c:strCache>
                <c:ptCount val="13"/>
                <c:pt idx="0">
                  <c:v>1 класс</c:v>
                </c:pt>
                <c:pt idx="1">
                  <c:v>русский язык и литература</c:v>
                </c:pt>
                <c:pt idx="2">
                  <c:v>иностранный язык</c:v>
                </c:pt>
                <c:pt idx="3">
                  <c:v>математика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ИЗО</c:v>
                </c:pt>
                <c:pt idx="8">
                  <c:v>музыка</c:v>
                </c:pt>
                <c:pt idx="9">
                  <c:v>технология</c:v>
                </c:pt>
                <c:pt idx="10">
                  <c:v>Физкультура</c:v>
                </c:pt>
                <c:pt idx="11">
                  <c:v>директор</c:v>
                </c:pt>
                <c:pt idx="12">
                  <c:v>зам. по УВР</c:v>
                </c:pt>
              </c:strCache>
            </c:strRef>
          </c:cat>
          <c:val>
            <c:numRef>
              <c:f>Лист1!$S$35:$AE$35</c:f>
              <c:numCache>
                <c:formatCode>General</c:formatCode>
                <c:ptCount val="13"/>
                <c:pt idx="0">
                  <c:v>58</c:v>
                </c:pt>
                <c:pt idx="1">
                  <c:v>23</c:v>
                </c:pt>
                <c:pt idx="2">
                  <c:v>32</c:v>
                </c:pt>
                <c:pt idx="3">
                  <c:v>32</c:v>
                </c:pt>
                <c:pt idx="4">
                  <c:v>27</c:v>
                </c:pt>
                <c:pt idx="5">
                  <c:v>19</c:v>
                </c:pt>
                <c:pt idx="6">
                  <c:v>16</c:v>
                </c:pt>
                <c:pt idx="7">
                  <c:v>18</c:v>
                </c:pt>
                <c:pt idx="8">
                  <c:v>30</c:v>
                </c:pt>
                <c:pt idx="9">
                  <c:v>39</c:v>
                </c:pt>
                <c:pt idx="10">
                  <c:v>43</c:v>
                </c:pt>
                <c:pt idx="11">
                  <c:v>15</c:v>
                </c:pt>
                <c:pt idx="12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473472"/>
        <c:axId val="101737984"/>
      </c:barChart>
      <c:catAx>
        <c:axId val="1004734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737984"/>
        <c:crosses val="autoZero"/>
        <c:auto val="1"/>
        <c:lblAlgn val="ctr"/>
        <c:lblOffset val="100"/>
        <c:noMultiLvlLbl val="0"/>
      </c:catAx>
      <c:valAx>
        <c:axId val="101737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473472"/>
        <c:crosses val="autoZero"/>
        <c:crossBetween val="between"/>
      </c:valAx>
    </c:plotArea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A9064-3397-48F7-8191-2C387BB3317F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861E9D-5610-41BF-B944-058535D213A9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3CC06078-A479-45F7-9013-40FA1369D961}" type="parTrans" cxnId="{76F1AECD-8274-4593-B9A1-9AE5926BBA2A}">
      <dgm:prSet/>
      <dgm:spPr/>
      <dgm:t>
        <a:bodyPr/>
        <a:lstStyle/>
        <a:p>
          <a:endParaRPr lang="ru-RU"/>
        </a:p>
      </dgm:t>
    </dgm:pt>
    <dgm:pt modelId="{D14B5EBC-D643-4E14-855F-D0070669E55B}" type="sibTrans" cxnId="{76F1AECD-8274-4593-B9A1-9AE5926BBA2A}">
      <dgm:prSet/>
      <dgm:spPr/>
      <dgm:t>
        <a:bodyPr/>
        <a:lstStyle/>
        <a:p>
          <a:endParaRPr lang="ru-RU"/>
        </a:p>
      </dgm:t>
    </dgm:pt>
    <dgm:pt modelId="{410899D8-41A3-4F29-B81A-34B824CD9F1C}">
      <dgm:prSet phldrT="[Текст]"/>
      <dgm:spPr/>
      <dgm:t>
        <a:bodyPr/>
        <a:lstStyle/>
        <a:p>
          <a:r>
            <a:rPr lang="ru-RU" dirty="0" smtClean="0"/>
            <a:t>Региональные МС</a:t>
          </a:r>
          <a:endParaRPr lang="ru-RU" dirty="0"/>
        </a:p>
      </dgm:t>
    </dgm:pt>
    <dgm:pt modelId="{76A4480E-9069-4A25-8E05-D7EE825F3ECC}" type="parTrans" cxnId="{E90280EE-3A8D-4907-9206-ADF005158552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F6EA8517-3CCF-4D4A-A684-EA4716E7FC26}" type="sibTrans" cxnId="{E90280EE-3A8D-4907-9206-ADF005158552}">
      <dgm:prSet/>
      <dgm:spPr/>
      <dgm:t>
        <a:bodyPr/>
        <a:lstStyle/>
        <a:p>
          <a:endParaRPr lang="ru-RU"/>
        </a:p>
      </dgm:t>
    </dgm:pt>
    <dgm:pt modelId="{E46B0CDE-9FA9-4767-92F5-EAB229582EA9}">
      <dgm:prSet phldrT="[Текст]"/>
      <dgm:spPr/>
      <dgm:t>
        <a:bodyPr/>
        <a:lstStyle/>
        <a:p>
          <a:r>
            <a:rPr lang="ru-RU" dirty="0" smtClean="0"/>
            <a:t>Школьные МС</a:t>
          </a:r>
          <a:endParaRPr lang="ru-RU" dirty="0"/>
        </a:p>
      </dgm:t>
    </dgm:pt>
    <dgm:pt modelId="{A1EC7FF9-1A79-4985-A176-B7FE5FF2273E}" type="parTrans" cxnId="{35D91A88-50D9-4833-9158-27E79EF31F32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E481CA47-29D9-48E5-8817-1B5D5CDFD6FA}" type="sibTrans" cxnId="{35D91A88-50D9-4833-9158-27E79EF31F32}">
      <dgm:prSet/>
      <dgm:spPr/>
      <dgm:t>
        <a:bodyPr/>
        <a:lstStyle/>
        <a:p>
          <a:endParaRPr lang="ru-RU"/>
        </a:p>
      </dgm:t>
    </dgm:pt>
    <dgm:pt modelId="{98E11EA2-A84E-4274-AE5C-9D665799AA84}">
      <dgm:prSet phldrT="[Текст]"/>
      <dgm:spPr/>
      <dgm:t>
        <a:bodyPr/>
        <a:lstStyle/>
        <a:p>
          <a:r>
            <a:rPr lang="ru-RU" dirty="0" smtClean="0"/>
            <a:t>Муниципальные МС</a:t>
          </a:r>
          <a:endParaRPr lang="ru-RU" dirty="0"/>
        </a:p>
      </dgm:t>
    </dgm:pt>
    <dgm:pt modelId="{3042F3FE-7637-4856-85EA-A61774056947}" type="parTrans" cxnId="{9F7686F8-8A94-46CF-8685-D3E261F5C9E2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D7DF84EB-A367-41BF-A93A-2E344C7534D7}" type="sibTrans" cxnId="{9F7686F8-8A94-46CF-8685-D3E261F5C9E2}">
      <dgm:prSet/>
      <dgm:spPr/>
      <dgm:t>
        <a:bodyPr/>
        <a:lstStyle/>
        <a:p>
          <a:endParaRPr lang="ru-RU"/>
        </a:p>
      </dgm:t>
    </dgm:pt>
    <dgm:pt modelId="{4448AC1D-7EBA-43D8-941B-DB2F7A69F9C2}" type="pres">
      <dgm:prSet presAssocID="{512A9064-3397-48F7-8191-2C387BB3317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1A8FF7-0A06-465D-9FDC-6DE4DFBB5A95}" type="pres">
      <dgm:prSet presAssocID="{5F861E9D-5610-41BF-B944-058535D213A9}" presName="singleCycle" presStyleCnt="0"/>
      <dgm:spPr/>
    </dgm:pt>
    <dgm:pt modelId="{A23D3F20-EF1A-4D2E-8162-687846CD0D90}" type="pres">
      <dgm:prSet presAssocID="{5F861E9D-5610-41BF-B944-058535D213A9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8D6F18C-E286-4418-A26F-7E242E3AE418}" type="pres">
      <dgm:prSet presAssocID="{76A4480E-9069-4A25-8E05-D7EE825F3ECC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FD00FF2-3DF9-4963-982A-C2111DC038BA}" type="pres">
      <dgm:prSet presAssocID="{410899D8-41A3-4F29-B81A-34B824CD9F1C}" presName="text0" presStyleLbl="node1" presStyleIdx="1" presStyleCnt="4" custScaleX="369892" custScaleY="206921" custRadScaleRad="118953" custRadScaleInc="-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70B36-CF4E-41EF-9EDA-16BC056B0750}" type="pres">
      <dgm:prSet presAssocID="{A1EC7FF9-1A79-4985-A176-B7FE5FF2273E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5E2BCF3-1AB1-4FF3-B26F-40FF57365DCF}" type="pres">
      <dgm:prSet presAssocID="{E46B0CDE-9FA9-4767-92F5-EAB229582EA9}" presName="text0" presStyleLbl="node1" presStyleIdx="2" presStyleCnt="4" custScaleX="388398" custScaleY="187000" custRadScaleRad="164687" custRadScaleInc="-17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D1596-65D9-4D32-BF54-5311DCBBDC1A}" type="pres">
      <dgm:prSet presAssocID="{3042F3FE-7637-4856-85EA-A61774056947}" presName="Name56" presStyleLbl="parChTrans1D2" presStyleIdx="2" presStyleCnt="3"/>
      <dgm:spPr/>
      <dgm:t>
        <a:bodyPr/>
        <a:lstStyle/>
        <a:p>
          <a:endParaRPr lang="ru-RU"/>
        </a:p>
      </dgm:t>
    </dgm:pt>
    <dgm:pt modelId="{118193BB-B17F-444E-AC94-0A768FA916AA}" type="pres">
      <dgm:prSet presAssocID="{98E11EA2-A84E-4274-AE5C-9D665799AA84}" presName="text0" presStyleLbl="node1" presStyleIdx="3" presStyleCnt="4" custScaleX="339196" custScaleY="192605" custRadScaleRad="147519" custRadScaleInc="16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0F19C-C170-44DD-9BF8-FD7CC669768E}" type="presOf" srcId="{512A9064-3397-48F7-8191-2C387BB3317F}" destId="{4448AC1D-7EBA-43D8-941B-DB2F7A69F9C2}" srcOrd="0" destOrd="0" presId="urn:microsoft.com/office/officeart/2008/layout/RadialCluster"/>
    <dgm:cxn modelId="{76F1AECD-8274-4593-B9A1-9AE5926BBA2A}" srcId="{512A9064-3397-48F7-8191-2C387BB3317F}" destId="{5F861E9D-5610-41BF-B944-058535D213A9}" srcOrd="0" destOrd="0" parTransId="{3CC06078-A479-45F7-9013-40FA1369D961}" sibTransId="{D14B5EBC-D643-4E14-855F-D0070669E55B}"/>
    <dgm:cxn modelId="{10FAABA4-5568-4C94-9E4C-B765D463BE9C}" type="presOf" srcId="{3042F3FE-7637-4856-85EA-A61774056947}" destId="{A8BD1596-65D9-4D32-BF54-5311DCBBDC1A}" srcOrd="0" destOrd="0" presId="urn:microsoft.com/office/officeart/2008/layout/RadialCluster"/>
    <dgm:cxn modelId="{4B636FDD-1CC8-4BBB-BF4E-B424C723FB14}" type="presOf" srcId="{98E11EA2-A84E-4274-AE5C-9D665799AA84}" destId="{118193BB-B17F-444E-AC94-0A768FA916AA}" srcOrd="0" destOrd="0" presId="urn:microsoft.com/office/officeart/2008/layout/RadialCluster"/>
    <dgm:cxn modelId="{35D91A88-50D9-4833-9158-27E79EF31F32}" srcId="{5F861E9D-5610-41BF-B944-058535D213A9}" destId="{E46B0CDE-9FA9-4767-92F5-EAB229582EA9}" srcOrd="1" destOrd="0" parTransId="{A1EC7FF9-1A79-4985-A176-B7FE5FF2273E}" sibTransId="{E481CA47-29D9-48E5-8817-1B5D5CDFD6FA}"/>
    <dgm:cxn modelId="{6B1C788E-BD9C-4552-B40B-9AB30788FF1F}" type="presOf" srcId="{5F861E9D-5610-41BF-B944-058535D213A9}" destId="{A23D3F20-EF1A-4D2E-8162-687846CD0D90}" srcOrd="0" destOrd="0" presId="urn:microsoft.com/office/officeart/2008/layout/RadialCluster"/>
    <dgm:cxn modelId="{E90280EE-3A8D-4907-9206-ADF005158552}" srcId="{5F861E9D-5610-41BF-B944-058535D213A9}" destId="{410899D8-41A3-4F29-B81A-34B824CD9F1C}" srcOrd="0" destOrd="0" parTransId="{76A4480E-9069-4A25-8E05-D7EE825F3ECC}" sibTransId="{F6EA8517-3CCF-4D4A-A684-EA4716E7FC26}"/>
    <dgm:cxn modelId="{AB31EB1B-8568-41D9-98B0-0AEB9E88E8BB}" type="presOf" srcId="{410899D8-41A3-4F29-B81A-34B824CD9F1C}" destId="{DFD00FF2-3DF9-4963-982A-C2111DC038BA}" srcOrd="0" destOrd="0" presId="urn:microsoft.com/office/officeart/2008/layout/RadialCluster"/>
    <dgm:cxn modelId="{3058F876-205E-4645-9060-FAA6E92431E8}" type="presOf" srcId="{76A4480E-9069-4A25-8E05-D7EE825F3ECC}" destId="{48D6F18C-E286-4418-A26F-7E242E3AE418}" srcOrd="0" destOrd="0" presId="urn:microsoft.com/office/officeart/2008/layout/RadialCluster"/>
    <dgm:cxn modelId="{1B34ED53-1F4E-4B9C-B4FD-DC3AA7F457D5}" type="presOf" srcId="{E46B0CDE-9FA9-4767-92F5-EAB229582EA9}" destId="{A5E2BCF3-1AB1-4FF3-B26F-40FF57365DCF}" srcOrd="0" destOrd="0" presId="urn:microsoft.com/office/officeart/2008/layout/RadialCluster"/>
    <dgm:cxn modelId="{29BAADB4-714A-4D4E-A0CE-A71E2AFBACE7}" type="presOf" srcId="{A1EC7FF9-1A79-4985-A176-B7FE5FF2273E}" destId="{E4770B36-CF4E-41EF-9EDA-16BC056B0750}" srcOrd="0" destOrd="0" presId="urn:microsoft.com/office/officeart/2008/layout/RadialCluster"/>
    <dgm:cxn modelId="{9F7686F8-8A94-46CF-8685-D3E261F5C9E2}" srcId="{5F861E9D-5610-41BF-B944-058535D213A9}" destId="{98E11EA2-A84E-4274-AE5C-9D665799AA84}" srcOrd="2" destOrd="0" parTransId="{3042F3FE-7637-4856-85EA-A61774056947}" sibTransId="{D7DF84EB-A367-41BF-A93A-2E344C7534D7}"/>
    <dgm:cxn modelId="{4F46962D-1D89-464A-B9AE-A1250A6A0CF3}" type="presParOf" srcId="{4448AC1D-7EBA-43D8-941B-DB2F7A69F9C2}" destId="{B21A8FF7-0A06-465D-9FDC-6DE4DFBB5A95}" srcOrd="0" destOrd="0" presId="urn:microsoft.com/office/officeart/2008/layout/RadialCluster"/>
    <dgm:cxn modelId="{BD386BC8-6670-4AA3-9277-1A6A90EBB277}" type="presParOf" srcId="{B21A8FF7-0A06-465D-9FDC-6DE4DFBB5A95}" destId="{A23D3F20-EF1A-4D2E-8162-687846CD0D90}" srcOrd="0" destOrd="0" presId="urn:microsoft.com/office/officeart/2008/layout/RadialCluster"/>
    <dgm:cxn modelId="{663EEE90-4273-4D98-AB78-C41B1AA21A48}" type="presParOf" srcId="{B21A8FF7-0A06-465D-9FDC-6DE4DFBB5A95}" destId="{48D6F18C-E286-4418-A26F-7E242E3AE418}" srcOrd="1" destOrd="0" presId="urn:microsoft.com/office/officeart/2008/layout/RadialCluster"/>
    <dgm:cxn modelId="{889E546D-C29B-4E60-89D3-2E24511A1FA0}" type="presParOf" srcId="{B21A8FF7-0A06-465D-9FDC-6DE4DFBB5A95}" destId="{DFD00FF2-3DF9-4963-982A-C2111DC038BA}" srcOrd="2" destOrd="0" presId="urn:microsoft.com/office/officeart/2008/layout/RadialCluster"/>
    <dgm:cxn modelId="{13824725-8ECF-4A0B-8AE8-A07E59508C84}" type="presParOf" srcId="{B21A8FF7-0A06-465D-9FDC-6DE4DFBB5A95}" destId="{E4770B36-CF4E-41EF-9EDA-16BC056B0750}" srcOrd="3" destOrd="0" presId="urn:microsoft.com/office/officeart/2008/layout/RadialCluster"/>
    <dgm:cxn modelId="{269399D0-DD5D-4193-8D42-558BBB3EC28C}" type="presParOf" srcId="{B21A8FF7-0A06-465D-9FDC-6DE4DFBB5A95}" destId="{A5E2BCF3-1AB1-4FF3-B26F-40FF57365DCF}" srcOrd="4" destOrd="0" presId="urn:microsoft.com/office/officeart/2008/layout/RadialCluster"/>
    <dgm:cxn modelId="{A80F1C9D-D6FD-4D92-A1DC-6E2B35F6C705}" type="presParOf" srcId="{B21A8FF7-0A06-465D-9FDC-6DE4DFBB5A95}" destId="{A8BD1596-65D9-4D32-BF54-5311DCBBDC1A}" srcOrd="5" destOrd="0" presId="urn:microsoft.com/office/officeart/2008/layout/RadialCluster"/>
    <dgm:cxn modelId="{DF8AEACB-E833-4440-8B50-B801D3000123}" type="presParOf" srcId="{B21A8FF7-0A06-465D-9FDC-6DE4DFBB5A95}" destId="{118193BB-B17F-444E-AC94-0A768FA916A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1861C-7866-4C1B-8BA4-423A4578E4D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0BA0AC8-6A5E-4A51-AB80-5A8A7E2DA30B}">
      <dgm:prSet phldrT="[Текст]"/>
      <dgm:spPr/>
      <dgm:t>
        <a:bodyPr/>
        <a:lstStyle/>
        <a:p>
          <a:pPr rtl="0"/>
          <a:r>
            <a:rPr lang="ru-RU" dirty="0" smtClean="0"/>
            <a:t>Рассматривать проблему реализации системно-</a:t>
          </a:r>
          <a:r>
            <a:rPr lang="ru-RU" dirty="0" err="1" smtClean="0"/>
            <a:t>деятельностного</a:t>
          </a:r>
          <a:r>
            <a:rPr lang="ru-RU" dirty="0" smtClean="0"/>
            <a:t> подхода как проблему организации деятельности обучающихся в многофункциональном образовательном пространстве школы.</a:t>
          </a:r>
          <a:endParaRPr lang="ru-RU" dirty="0"/>
        </a:p>
      </dgm:t>
    </dgm:pt>
    <dgm:pt modelId="{3B4617CF-BAE8-4101-B4D3-4DE017F2CB23}" type="parTrans" cxnId="{8EBEC1A0-B88F-4149-B8A4-06097A90B2B2}">
      <dgm:prSet/>
      <dgm:spPr/>
      <dgm:t>
        <a:bodyPr/>
        <a:lstStyle/>
        <a:p>
          <a:endParaRPr lang="ru-RU"/>
        </a:p>
      </dgm:t>
    </dgm:pt>
    <dgm:pt modelId="{BFF2A51D-EF81-401F-A040-296E380C70FB}" type="sibTrans" cxnId="{8EBEC1A0-B88F-4149-B8A4-06097A90B2B2}">
      <dgm:prSet/>
      <dgm:spPr/>
      <dgm:t>
        <a:bodyPr/>
        <a:lstStyle/>
        <a:p>
          <a:endParaRPr lang="ru-RU"/>
        </a:p>
      </dgm:t>
    </dgm:pt>
    <dgm:pt modelId="{C8E1329E-61B9-4011-8651-EFE14C89C9AB}">
      <dgm:prSet phldrT="[Текст]"/>
      <dgm:spPr/>
      <dgm:t>
        <a:bodyPr/>
        <a:lstStyle/>
        <a:p>
          <a:r>
            <a:rPr lang="ru-RU" dirty="0" smtClean="0"/>
            <a:t>В урочной деятельности</a:t>
          </a:r>
          <a:endParaRPr lang="ru-RU" dirty="0"/>
        </a:p>
      </dgm:t>
    </dgm:pt>
    <dgm:pt modelId="{8AA64B1C-7FB0-4B44-9F55-1E1F6DFD5848}" type="parTrans" cxnId="{11100989-B3B2-42D2-88AF-517E3B1F3C8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7710F14-40C8-4162-9AC3-1081B4E49AFA}" type="sibTrans" cxnId="{11100989-B3B2-42D2-88AF-517E3B1F3C8A}">
      <dgm:prSet/>
      <dgm:spPr/>
      <dgm:t>
        <a:bodyPr/>
        <a:lstStyle/>
        <a:p>
          <a:endParaRPr lang="ru-RU"/>
        </a:p>
      </dgm:t>
    </dgm:pt>
    <dgm:pt modelId="{D0380B22-CBAB-4A0C-802A-D1ADD3A47671}">
      <dgm:prSet phldrT="[Текст]"/>
      <dgm:spPr/>
      <dgm:t>
        <a:bodyPr/>
        <a:lstStyle/>
        <a:p>
          <a:r>
            <a:rPr lang="ru-RU" dirty="0" smtClean="0"/>
            <a:t>Во внеурочной деятельности</a:t>
          </a:r>
          <a:endParaRPr lang="ru-RU" dirty="0"/>
        </a:p>
      </dgm:t>
    </dgm:pt>
    <dgm:pt modelId="{AC81BCC4-4997-45E3-B90F-DA36CCFC2F2F}" type="parTrans" cxnId="{BE06D427-6CD3-4FFE-9763-C8FEDDFEA124}">
      <dgm:prSet/>
      <dgm:spPr/>
      <dgm:t>
        <a:bodyPr/>
        <a:lstStyle/>
        <a:p>
          <a:endParaRPr lang="ru-RU"/>
        </a:p>
      </dgm:t>
    </dgm:pt>
    <dgm:pt modelId="{50F6A6EB-DC85-4937-A865-20586FA951FD}" type="sibTrans" cxnId="{BE06D427-6CD3-4FFE-9763-C8FEDDFEA124}">
      <dgm:prSet/>
      <dgm:spPr/>
      <dgm:t>
        <a:bodyPr/>
        <a:lstStyle/>
        <a:p>
          <a:endParaRPr lang="ru-RU"/>
        </a:p>
      </dgm:t>
    </dgm:pt>
    <dgm:pt modelId="{556C9D2B-5AA9-4281-90F1-0B53AC38C947}">
      <dgm:prSet phldrT="[Текст]"/>
      <dgm:spPr/>
      <dgm:t>
        <a:bodyPr/>
        <a:lstStyle/>
        <a:p>
          <a:r>
            <a:rPr lang="ru-RU" dirty="0" smtClean="0"/>
            <a:t>При организации деятельности сообществ, коллективов, клубов и т.д.</a:t>
          </a:r>
          <a:endParaRPr lang="ru-RU" dirty="0"/>
        </a:p>
      </dgm:t>
    </dgm:pt>
    <dgm:pt modelId="{C72D5E37-185C-4D59-AA60-BDE0E013580C}" type="parTrans" cxnId="{B3FA35AB-910A-471B-854E-B71DFE153F6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B5A15DD-071B-4FD5-961D-91C19D652E58}" type="sibTrans" cxnId="{B3FA35AB-910A-471B-854E-B71DFE153F64}">
      <dgm:prSet/>
      <dgm:spPr/>
      <dgm:t>
        <a:bodyPr/>
        <a:lstStyle/>
        <a:p>
          <a:endParaRPr lang="ru-RU"/>
        </a:p>
      </dgm:t>
    </dgm:pt>
    <dgm:pt modelId="{D8D57C80-4C5A-415A-BCE4-B6D9B8084DED}" type="pres">
      <dgm:prSet presAssocID="{5AC1861C-7866-4C1B-8BA4-423A4578E4D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9BCE46-7966-4F05-B400-A3F11229D518}" type="pres">
      <dgm:prSet presAssocID="{40BA0AC8-6A5E-4A51-AB80-5A8A7E2DA30B}" presName="root1" presStyleCnt="0"/>
      <dgm:spPr/>
    </dgm:pt>
    <dgm:pt modelId="{8655A9F7-4FA7-4AD6-BB4B-1AA188B9CE22}" type="pres">
      <dgm:prSet presAssocID="{40BA0AC8-6A5E-4A51-AB80-5A8A7E2DA30B}" presName="LevelOneTextNode" presStyleLbl="node0" presStyleIdx="0" presStyleCnt="1" custScaleX="215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310C9-B325-4959-8119-68F4BE507748}" type="pres">
      <dgm:prSet presAssocID="{40BA0AC8-6A5E-4A51-AB80-5A8A7E2DA30B}" presName="level2hierChild" presStyleCnt="0"/>
      <dgm:spPr/>
    </dgm:pt>
    <dgm:pt modelId="{DCE8890F-515F-4B3B-8B84-6429B09B8B5A}" type="pres">
      <dgm:prSet presAssocID="{8AA64B1C-7FB0-4B44-9F55-1E1F6DFD584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2CF3552-C5E7-49C5-973F-E9A2F9117354}" type="pres">
      <dgm:prSet presAssocID="{8AA64B1C-7FB0-4B44-9F55-1E1F6DFD584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46BB53B-79BC-4866-AF81-6C70511AF654}" type="pres">
      <dgm:prSet presAssocID="{C8E1329E-61B9-4011-8651-EFE14C89C9AB}" presName="root2" presStyleCnt="0"/>
      <dgm:spPr/>
    </dgm:pt>
    <dgm:pt modelId="{C5B5EACE-972C-4445-8F7F-E21114D489E5}" type="pres">
      <dgm:prSet presAssocID="{C8E1329E-61B9-4011-8651-EFE14C89C9AB}" presName="LevelTwoTextNode" presStyleLbl="node2" presStyleIdx="0" presStyleCnt="3" custScaleX="124126" custScaleY="118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65C430-4D9A-4463-BB24-3430011F3645}" type="pres">
      <dgm:prSet presAssocID="{C8E1329E-61B9-4011-8651-EFE14C89C9AB}" presName="level3hierChild" presStyleCnt="0"/>
      <dgm:spPr/>
    </dgm:pt>
    <dgm:pt modelId="{66484DF5-48D9-4B49-83DB-B92EE723AB42}" type="pres">
      <dgm:prSet presAssocID="{AC81BCC4-4997-45E3-B90F-DA36CCFC2F2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C212717-B025-4E1C-8594-C22B581A55BA}" type="pres">
      <dgm:prSet presAssocID="{AC81BCC4-4997-45E3-B90F-DA36CCFC2F2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37443E7-16DA-413C-A00A-DC8E2D2E6FE0}" type="pres">
      <dgm:prSet presAssocID="{D0380B22-CBAB-4A0C-802A-D1ADD3A47671}" presName="root2" presStyleCnt="0"/>
      <dgm:spPr/>
    </dgm:pt>
    <dgm:pt modelId="{4BC5FC56-1211-411A-B7B3-5FA92A7587A6}" type="pres">
      <dgm:prSet presAssocID="{D0380B22-CBAB-4A0C-802A-D1ADD3A47671}" presName="LevelTwoTextNode" presStyleLbl="node2" presStyleIdx="1" presStyleCnt="3" custScaleX="124076" custScaleY="119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DBF16E-7E46-4FE9-8A8C-D116DDC0BFAD}" type="pres">
      <dgm:prSet presAssocID="{D0380B22-CBAB-4A0C-802A-D1ADD3A47671}" presName="level3hierChild" presStyleCnt="0"/>
      <dgm:spPr/>
    </dgm:pt>
    <dgm:pt modelId="{D99A0B47-BCD8-4E37-A191-3220CF9C8640}" type="pres">
      <dgm:prSet presAssocID="{C72D5E37-185C-4D59-AA60-BDE0E013580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D09C8D7-A314-4B33-8D0C-35FE40A82FAF}" type="pres">
      <dgm:prSet presAssocID="{C72D5E37-185C-4D59-AA60-BDE0E013580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F85501C-69D4-485B-AA4C-1DA1D8D691AF}" type="pres">
      <dgm:prSet presAssocID="{556C9D2B-5AA9-4281-90F1-0B53AC38C947}" presName="root2" presStyleCnt="0"/>
      <dgm:spPr/>
    </dgm:pt>
    <dgm:pt modelId="{8C1C8293-64FE-4A53-AECD-345E3DD1792D}" type="pres">
      <dgm:prSet presAssocID="{556C9D2B-5AA9-4281-90F1-0B53AC38C947}" presName="LevelTwoTextNode" presStyleLbl="node2" presStyleIdx="2" presStyleCnt="3" custScaleX="124354" custScaleY="132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A9FE8-D687-4BEF-9156-3F0767A6FDA0}" type="pres">
      <dgm:prSet presAssocID="{556C9D2B-5AA9-4281-90F1-0B53AC38C947}" presName="level3hierChild" presStyleCnt="0"/>
      <dgm:spPr/>
    </dgm:pt>
  </dgm:ptLst>
  <dgm:cxnLst>
    <dgm:cxn modelId="{8EBEC1A0-B88F-4149-B8A4-06097A90B2B2}" srcId="{5AC1861C-7866-4C1B-8BA4-423A4578E4D0}" destId="{40BA0AC8-6A5E-4A51-AB80-5A8A7E2DA30B}" srcOrd="0" destOrd="0" parTransId="{3B4617CF-BAE8-4101-B4D3-4DE017F2CB23}" sibTransId="{BFF2A51D-EF81-401F-A040-296E380C70FB}"/>
    <dgm:cxn modelId="{11100989-B3B2-42D2-88AF-517E3B1F3C8A}" srcId="{40BA0AC8-6A5E-4A51-AB80-5A8A7E2DA30B}" destId="{C8E1329E-61B9-4011-8651-EFE14C89C9AB}" srcOrd="0" destOrd="0" parTransId="{8AA64B1C-7FB0-4B44-9F55-1E1F6DFD5848}" sibTransId="{27710F14-40C8-4162-9AC3-1081B4E49AFA}"/>
    <dgm:cxn modelId="{8BA47D6E-6E6D-4C83-8FDF-1B684AE5222F}" type="presOf" srcId="{556C9D2B-5AA9-4281-90F1-0B53AC38C947}" destId="{8C1C8293-64FE-4A53-AECD-345E3DD1792D}" srcOrd="0" destOrd="0" presId="urn:microsoft.com/office/officeart/2008/layout/HorizontalMultiLevelHierarchy"/>
    <dgm:cxn modelId="{407D0B2C-39AB-4A3A-A6F8-C63635C0B5C1}" type="presOf" srcId="{C72D5E37-185C-4D59-AA60-BDE0E013580C}" destId="{5D09C8D7-A314-4B33-8D0C-35FE40A82FAF}" srcOrd="1" destOrd="0" presId="urn:microsoft.com/office/officeart/2008/layout/HorizontalMultiLevelHierarchy"/>
    <dgm:cxn modelId="{BE06D427-6CD3-4FFE-9763-C8FEDDFEA124}" srcId="{40BA0AC8-6A5E-4A51-AB80-5A8A7E2DA30B}" destId="{D0380B22-CBAB-4A0C-802A-D1ADD3A47671}" srcOrd="1" destOrd="0" parTransId="{AC81BCC4-4997-45E3-B90F-DA36CCFC2F2F}" sibTransId="{50F6A6EB-DC85-4937-A865-20586FA951FD}"/>
    <dgm:cxn modelId="{1585F9BF-1D56-47E9-B427-4E16178CFA87}" type="presOf" srcId="{AC81BCC4-4997-45E3-B90F-DA36CCFC2F2F}" destId="{66484DF5-48D9-4B49-83DB-B92EE723AB42}" srcOrd="0" destOrd="0" presId="urn:microsoft.com/office/officeart/2008/layout/HorizontalMultiLevelHierarchy"/>
    <dgm:cxn modelId="{F4231440-1150-43B3-95C3-294F97534F97}" type="presOf" srcId="{8AA64B1C-7FB0-4B44-9F55-1E1F6DFD5848}" destId="{DCE8890F-515F-4B3B-8B84-6429B09B8B5A}" srcOrd="0" destOrd="0" presId="urn:microsoft.com/office/officeart/2008/layout/HorizontalMultiLevelHierarchy"/>
    <dgm:cxn modelId="{BBB4F47A-FBA6-4687-B638-7DEFA536D166}" type="presOf" srcId="{C72D5E37-185C-4D59-AA60-BDE0E013580C}" destId="{D99A0B47-BCD8-4E37-A191-3220CF9C8640}" srcOrd="0" destOrd="0" presId="urn:microsoft.com/office/officeart/2008/layout/HorizontalMultiLevelHierarchy"/>
    <dgm:cxn modelId="{B3FA35AB-910A-471B-854E-B71DFE153F64}" srcId="{40BA0AC8-6A5E-4A51-AB80-5A8A7E2DA30B}" destId="{556C9D2B-5AA9-4281-90F1-0B53AC38C947}" srcOrd="2" destOrd="0" parTransId="{C72D5E37-185C-4D59-AA60-BDE0E013580C}" sibTransId="{4B5A15DD-071B-4FD5-961D-91C19D652E58}"/>
    <dgm:cxn modelId="{41F25787-778B-4401-A04C-939CD5D3B75E}" type="presOf" srcId="{8AA64B1C-7FB0-4B44-9F55-1E1F6DFD5848}" destId="{A2CF3552-C5E7-49C5-973F-E9A2F9117354}" srcOrd="1" destOrd="0" presId="urn:microsoft.com/office/officeart/2008/layout/HorizontalMultiLevelHierarchy"/>
    <dgm:cxn modelId="{7D8E21B2-94F1-49DB-A1B1-19622B3EE83F}" type="presOf" srcId="{D0380B22-CBAB-4A0C-802A-D1ADD3A47671}" destId="{4BC5FC56-1211-411A-B7B3-5FA92A7587A6}" srcOrd="0" destOrd="0" presId="urn:microsoft.com/office/officeart/2008/layout/HorizontalMultiLevelHierarchy"/>
    <dgm:cxn modelId="{85937630-E72B-4310-9B03-AEDA6F61F8A0}" type="presOf" srcId="{40BA0AC8-6A5E-4A51-AB80-5A8A7E2DA30B}" destId="{8655A9F7-4FA7-4AD6-BB4B-1AA188B9CE22}" srcOrd="0" destOrd="0" presId="urn:microsoft.com/office/officeart/2008/layout/HorizontalMultiLevelHierarchy"/>
    <dgm:cxn modelId="{080709A4-C262-4A3C-BA4D-DB848EF2D9CD}" type="presOf" srcId="{AC81BCC4-4997-45E3-B90F-DA36CCFC2F2F}" destId="{BC212717-B025-4E1C-8594-C22B581A55BA}" srcOrd="1" destOrd="0" presId="urn:microsoft.com/office/officeart/2008/layout/HorizontalMultiLevelHierarchy"/>
    <dgm:cxn modelId="{4B9E50A1-9834-4145-9E4F-1AFD5F2B7543}" type="presOf" srcId="{C8E1329E-61B9-4011-8651-EFE14C89C9AB}" destId="{C5B5EACE-972C-4445-8F7F-E21114D489E5}" srcOrd="0" destOrd="0" presId="urn:microsoft.com/office/officeart/2008/layout/HorizontalMultiLevelHierarchy"/>
    <dgm:cxn modelId="{7168F1E8-4955-45A2-94CD-7A498633B4E5}" type="presOf" srcId="{5AC1861C-7866-4C1B-8BA4-423A4578E4D0}" destId="{D8D57C80-4C5A-415A-BCE4-B6D9B8084DED}" srcOrd="0" destOrd="0" presId="urn:microsoft.com/office/officeart/2008/layout/HorizontalMultiLevelHierarchy"/>
    <dgm:cxn modelId="{6574A786-11C9-44BC-B767-D9EFB8DC9016}" type="presParOf" srcId="{D8D57C80-4C5A-415A-BCE4-B6D9B8084DED}" destId="{C39BCE46-7966-4F05-B400-A3F11229D518}" srcOrd="0" destOrd="0" presId="urn:microsoft.com/office/officeart/2008/layout/HorizontalMultiLevelHierarchy"/>
    <dgm:cxn modelId="{62EEC06B-D6B8-4080-86CF-B4E92B69BD24}" type="presParOf" srcId="{C39BCE46-7966-4F05-B400-A3F11229D518}" destId="{8655A9F7-4FA7-4AD6-BB4B-1AA188B9CE22}" srcOrd="0" destOrd="0" presId="urn:microsoft.com/office/officeart/2008/layout/HorizontalMultiLevelHierarchy"/>
    <dgm:cxn modelId="{4DF641B0-F9C7-4EFD-A16F-1C5A3C7A2C35}" type="presParOf" srcId="{C39BCE46-7966-4F05-B400-A3F11229D518}" destId="{CE5310C9-B325-4959-8119-68F4BE507748}" srcOrd="1" destOrd="0" presId="urn:microsoft.com/office/officeart/2008/layout/HorizontalMultiLevelHierarchy"/>
    <dgm:cxn modelId="{7F06BB1B-458A-4D11-8DDF-823E17C2018D}" type="presParOf" srcId="{CE5310C9-B325-4959-8119-68F4BE507748}" destId="{DCE8890F-515F-4B3B-8B84-6429B09B8B5A}" srcOrd="0" destOrd="0" presId="urn:microsoft.com/office/officeart/2008/layout/HorizontalMultiLevelHierarchy"/>
    <dgm:cxn modelId="{3CD75F6A-8F08-46A5-9F15-C631F50004ED}" type="presParOf" srcId="{DCE8890F-515F-4B3B-8B84-6429B09B8B5A}" destId="{A2CF3552-C5E7-49C5-973F-E9A2F9117354}" srcOrd="0" destOrd="0" presId="urn:microsoft.com/office/officeart/2008/layout/HorizontalMultiLevelHierarchy"/>
    <dgm:cxn modelId="{06F47920-0292-4609-B184-0BC72A0C0245}" type="presParOf" srcId="{CE5310C9-B325-4959-8119-68F4BE507748}" destId="{346BB53B-79BC-4866-AF81-6C70511AF654}" srcOrd="1" destOrd="0" presId="urn:microsoft.com/office/officeart/2008/layout/HorizontalMultiLevelHierarchy"/>
    <dgm:cxn modelId="{57FD3A3B-E0DD-4848-B277-A3C5EE5004FA}" type="presParOf" srcId="{346BB53B-79BC-4866-AF81-6C70511AF654}" destId="{C5B5EACE-972C-4445-8F7F-E21114D489E5}" srcOrd="0" destOrd="0" presId="urn:microsoft.com/office/officeart/2008/layout/HorizontalMultiLevelHierarchy"/>
    <dgm:cxn modelId="{B8FA030E-A88D-4454-AD99-8E116FBC124E}" type="presParOf" srcId="{346BB53B-79BC-4866-AF81-6C70511AF654}" destId="{6065C430-4D9A-4463-BB24-3430011F3645}" srcOrd="1" destOrd="0" presId="urn:microsoft.com/office/officeart/2008/layout/HorizontalMultiLevelHierarchy"/>
    <dgm:cxn modelId="{3F95DE68-575C-49B4-A6B5-45A1E9B4F30E}" type="presParOf" srcId="{CE5310C9-B325-4959-8119-68F4BE507748}" destId="{66484DF5-48D9-4B49-83DB-B92EE723AB42}" srcOrd="2" destOrd="0" presId="urn:microsoft.com/office/officeart/2008/layout/HorizontalMultiLevelHierarchy"/>
    <dgm:cxn modelId="{DF2DCBF9-9444-41F1-870B-9204019562EC}" type="presParOf" srcId="{66484DF5-48D9-4B49-83DB-B92EE723AB42}" destId="{BC212717-B025-4E1C-8594-C22B581A55BA}" srcOrd="0" destOrd="0" presId="urn:microsoft.com/office/officeart/2008/layout/HorizontalMultiLevelHierarchy"/>
    <dgm:cxn modelId="{1BB53DF2-4481-4297-B9B3-4C875BA225D9}" type="presParOf" srcId="{CE5310C9-B325-4959-8119-68F4BE507748}" destId="{337443E7-16DA-413C-A00A-DC8E2D2E6FE0}" srcOrd="3" destOrd="0" presId="urn:microsoft.com/office/officeart/2008/layout/HorizontalMultiLevelHierarchy"/>
    <dgm:cxn modelId="{41CA3ABC-2414-4352-A26A-91F666D8E1B4}" type="presParOf" srcId="{337443E7-16DA-413C-A00A-DC8E2D2E6FE0}" destId="{4BC5FC56-1211-411A-B7B3-5FA92A7587A6}" srcOrd="0" destOrd="0" presId="urn:microsoft.com/office/officeart/2008/layout/HorizontalMultiLevelHierarchy"/>
    <dgm:cxn modelId="{0B4AB974-1375-4530-AC29-ED21B8426C93}" type="presParOf" srcId="{337443E7-16DA-413C-A00A-DC8E2D2E6FE0}" destId="{80DBF16E-7E46-4FE9-8A8C-D116DDC0BFAD}" srcOrd="1" destOrd="0" presId="urn:microsoft.com/office/officeart/2008/layout/HorizontalMultiLevelHierarchy"/>
    <dgm:cxn modelId="{216089A4-431F-4A58-B9D1-5D42F85CEABB}" type="presParOf" srcId="{CE5310C9-B325-4959-8119-68F4BE507748}" destId="{D99A0B47-BCD8-4E37-A191-3220CF9C8640}" srcOrd="4" destOrd="0" presId="urn:microsoft.com/office/officeart/2008/layout/HorizontalMultiLevelHierarchy"/>
    <dgm:cxn modelId="{383D9E56-A6FA-498A-AB55-BD51DAF34935}" type="presParOf" srcId="{D99A0B47-BCD8-4E37-A191-3220CF9C8640}" destId="{5D09C8D7-A314-4B33-8D0C-35FE40A82FAF}" srcOrd="0" destOrd="0" presId="urn:microsoft.com/office/officeart/2008/layout/HorizontalMultiLevelHierarchy"/>
    <dgm:cxn modelId="{CC49FBD5-C0E6-411D-B464-A1A45C21B2BA}" type="presParOf" srcId="{CE5310C9-B325-4959-8119-68F4BE507748}" destId="{BF85501C-69D4-485B-AA4C-1DA1D8D691AF}" srcOrd="5" destOrd="0" presId="urn:microsoft.com/office/officeart/2008/layout/HorizontalMultiLevelHierarchy"/>
    <dgm:cxn modelId="{E3EBDB52-C117-42C4-B1BF-69F3C322201A}" type="presParOf" srcId="{BF85501C-69D4-485B-AA4C-1DA1D8D691AF}" destId="{8C1C8293-64FE-4A53-AECD-345E3DD1792D}" srcOrd="0" destOrd="0" presId="urn:microsoft.com/office/officeart/2008/layout/HorizontalMultiLevelHierarchy"/>
    <dgm:cxn modelId="{733EA989-829D-4B92-A004-E3E87FC4C3AB}" type="presParOf" srcId="{BF85501C-69D4-485B-AA4C-1DA1D8D691AF}" destId="{EC9A9FE8-D687-4BEF-9156-3F0767A6FD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D3F20-EF1A-4D2E-8162-687846CD0D90}">
      <dsp:nvSpPr>
        <dsp:cNvPr id="0" name=""/>
        <dsp:cNvSpPr/>
      </dsp:nvSpPr>
      <dsp:spPr>
        <a:xfrm>
          <a:off x="4720798" y="2594523"/>
          <a:ext cx="1647566" cy="16475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Педагог</a:t>
          </a:r>
          <a:endParaRPr lang="ru-RU" sz="3100" kern="1200" dirty="0"/>
        </a:p>
      </dsp:txBody>
      <dsp:txXfrm>
        <a:off x="4801226" y="2674951"/>
        <a:ext cx="1486710" cy="1486710"/>
      </dsp:txXfrm>
    </dsp:sp>
    <dsp:sp modelId="{48D6F18C-E286-4418-A26F-7E242E3AE418}">
      <dsp:nvSpPr>
        <dsp:cNvPr id="0" name=""/>
        <dsp:cNvSpPr/>
      </dsp:nvSpPr>
      <dsp:spPr>
        <a:xfrm rot="16143395">
          <a:off x="5243538" y="2311740"/>
          <a:ext cx="5656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641" y="0"/>
              </a:lnTo>
            </a:path>
          </a:pathLst>
        </a:custGeom>
        <a:noFill/>
        <a:ln w="3810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00FF2-3DF9-4963-982A-C2111DC038BA}">
      <dsp:nvSpPr>
        <dsp:cNvPr id="0" name=""/>
        <dsp:cNvSpPr/>
      </dsp:nvSpPr>
      <dsp:spPr>
        <a:xfrm>
          <a:off x="3461333" y="-255180"/>
          <a:ext cx="4083125" cy="22841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Региональные МС</a:t>
          </a:r>
          <a:endParaRPr lang="ru-RU" sz="3500" kern="1200" dirty="0"/>
        </a:p>
      </dsp:txBody>
      <dsp:txXfrm>
        <a:off x="3572835" y="-143678"/>
        <a:ext cx="3860121" cy="2061134"/>
      </dsp:txXfrm>
    </dsp:sp>
    <dsp:sp modelId="{E4770B36-CF4E-41EF-9EDA-16BC056B0750}">
      <dsp:nvSpPr>
        <dsp:cNvPr id="0" name=""/>
        <dsp:cNvSpPr/>
      </dsp:nvSpPr>
      <dsp:spPr>
        <a:xfrm rot="1140993">
          <a:off x="6348017" y="3823705"/>
          <a:ext cx="7456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5647" y="0"/>
              </a:lnTo>
            </a:path>
          </a:pathLst>
        </a:custGeom>
        <a:noFill/>
        <a:ln w="3810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2BCF3-1AB1-4FF3-B26F-40FF57365DCF}">
      <dsp:nvSpPr>
        <dsp:cNvPr id="0" name=""/>
        <dsp:cNvSpPr/>
      </dsp:nvSpPr>
      <dsp:spPr>
        <a:xfrm>
          <a:off x="7073318" y="3651897"/>
          <a:ext cx="4287407" cy="2064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Школьные МС</a:t>
          </a:r>
          <a:endParaRPr lang="ru-RU" sz="3500" kern="1200" dirty="0"/>
        </a:p>
      </dsp:txBody>
      <dsp:txXfrm>
        <a:off x="7174086" y="3752665"/>
        <a:ext cx="4085871" cy="1862700"/>
      </dsp:txXfrm>
    </dsp:sp>
    <dsp:sp modelId="{A8BD1596-65D9-4D32-BF54-5311DCBBDC1A}">
      <dsp:nvSpPr>
        <dsp:cNvPr id="0" name=""/>
        <dsp:cNvSpPr/>
      </dsp:nvSpPr>
      <dsp:spPr>
        <a:xfrm rot="9608893">
          <a:off x="3885445" y="3861909"/>
          <a:ext cx="8609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0933" y="0"/>
              </a:lnTo>
            </a:path>
          </a:pathLst>
        </a:custGeom>
        <a:noFill/>
        <a:ln w="3810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193BB-B17F-444E-AC94-0A768FA916AA}">
      <dsp:nvSpPr>
        <dsp:cNvPr id="0" name=""/>
        <dsp:cNvSpPr/>
      </dsp:nvSpPr>
      <dsp:spPr>
        <a:xfrm>
          <a:off x="166744" y="3620961"/>
          <a:ext cx="3744281" cy="21261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Муниципальные МС</a:t>
          </a:r>
          <a:endParaRPr lang="ru-RU" sz="3500" kern="1200" dirty="0"/>
        </a:p>
      </dsp:txBody>
      <dsp:txXfrm>
        <a:off x="270532" y="3724749"/>
        <a:ext cx="3536705" cy="1918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A0B47-BCD8-4E37-A191-3220CF9C8640}">
      <dsp:nvSpPr>
        <dsp:cNvPr id="0" name=""/>
        <dsp:cNvSpPr/>
      </dsp:nvSpPr>
      <dsp:spPr>
        <a:xfrm>
          <a:off x="3847000" y="2484407"/>
          <a:ext cx="619313" cy="135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656" y="0"/>
              </a:lnTo>
              <a:lnTo>
                <a:pt x="309656" y="1358580"/>
              </a:lnTo>
              <a:lnTo>
                <a:pt x="619313" y="1358580"/>
              </a:lnTo>
            </a:path>
          </a:pathLst>
        </a:custGeom>
        <a:noFill/>
        <a:ln w="381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9330" y="3126370"/>
        <a:ext cx="74654" cy="74654"/>
      </dsp:txXfrm>
    </dsp:sp>
    <dsp:sp modelId="{66484DF5-48D9-4B49-83DB-B92EE723AB42}">
      <dsp:nvSpPr>
        <dsp:cNvPr id="0" name=""/>
        <dsp:cNvSpPr/>
      </dsp:nvSpPr>
      <dsp:spPr>
        <a:xfrm>
          <a:off x="3847000" y="2373829"/>
          <a:ext cx="619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0577"/>
              </a:moveTo>
              <a:lnTo>
                <a:pt x="309656" y="110577"/>
              </a:lnTo>
              <a:lnTo>
                <a:pt x="309656" y="45720"/>
              </a:lnTo>
              <a:lnTo>
                <a:pt x="619313" y="45720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41090" y="2403982"/>
        <a:ext cx="31134" cy="31134"/>
      </dsp:txXfrm>
    </dsp:sp>
    <dsp:sp modelId="{DCE8890F-515F-4B3B-8B84-6429B09B8B5A}">
      <dsp:nvSpPr>
        <dsp:cNvPr id="0" name=""/>
        <dsp:cNvSpPr/>
      </dsp:nvSpPr>
      <dsp:spPr>
        <a:xfrm>
          <a:off x="3847000" y="1060969"/>
          <a:ext cx="619313" cy="1423438"/>
        </a:xfrm>
        <a:custGeom>
          <a:avLst/>
          <a:gdLst/>
          <a:ahLst/>
          <a:cxnLst/>
          <a:rect l="0" t="0" r="0" b="0"/>
          <a:pathLst>
            <a:path>
              <a:moveTo>
                <a:pt x="0" y="1423438"/>
              </a:moveTo>
              <a:lnTo>
                <a:pt x="309656" y="1423438"/>
              </a:lnTo>
              <a:lnTo>
                <a:pt x="309656" y="0"/>
              </a:lnTo>
              <a:lnTo>
                <a:pt x="619313" y="0"/>
              </a:lnTo>
            </a:path>
          </a:pathLst>
        </a:custGeom>
        <a:noFill/>
        <a:ln w="381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7849" y="1733880"/>
        <a:ext cx="77616" cy="77616"/>
      </dsp:txXfrm>
    </dsp:sp>
    <dsp:sp modelId="{8655A9F7-4FA7-4AD6-BB4B-1AA188B9CE22}">
      <dsp:nvSpPr>
        <dsp:cNvPr id="0" name=""/>
        <dsp:cNvSpPr/>
      </dsp:nvSpPr>
      <dsp:spPr>
        <a:xfrm rot="16200000">
          <a:off x="346296" y="1468110"/>
          <a:ext cx="4968814" cy="20325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Рассматривать проблему реализации системно-</a:t>
          </a:r>
          <a:r>
            <a:rPr lang="ru-RU" sz="2200" kern="1200" dirty="0" err="1" smtClean="0"/>
            <a:t>деятельностного</a:t>
          </a:r>
          <a:r>
            <a:rPr lang="ru-RU" sz="2200" kern="1200" dirty="0" smtClean="0"/>
            <a:t> подхода как проблему организации деятельности обучающихся в многофункциональном образовательном пространстве школы.</a:t>
          </a:r>
          <a:endParaRPr lang="ru-RU" sz="2200" kern="1200" dirty="0"/>
        </a:p>
      </dsp:txBody>
      <dsp:txXfrm>
        <a:off x="346296" y="1468110"/>
        <a:ext cx="4968814" cy="2032593"/>
      </dsp:txXfrm>
    </dsp:sp>
    <dsp:sp modelId="{C5B5EACE-972C-4445-8F7F-E21114D489E5}">
      <dsp:nvSpPr>
        <dsp:cNvPr id="0" name=""/>
        <dsp:cNvSpPr/>
      </dsp:nvSpPr>
      <dsp:spPr>
        <a:xfrm>
          <a:off x="4466314" y="502034"/>
          <a:ext cx="3843642" cy="11178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 урочной деятельности</a:t>
          </a:r>
          <a:endParaRPr lang="ru-RU" sz="2100" kern="1200" dirty="0"/>
        </a:p>
      </dsp:txBody>
      <dsp:txXfrm>
        <a:off x="4466314" y="502034"/>
        <a:ext cx="3843642" cy="1117869"/>
      </dsp:txXfrm>
    </dsp:sp>
    <dsp:sp modelId="{4BC5FC56-1211-411A-B7B3-5FA92A7587A6}">
      <dsp:nvSpPr>
        <dsp:cNvPr id="0" name=""/>
        <dsp:cNvSpPr/>
      </dsp:nvSpPr>
      <dsp:spPr>
        <a:xfrm>
          <a:off x="4466314" y="1855922"/>
          <a:ext cx="3842094" cy="11272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 внеурочной деятельности</a:t>
          </a:r>
          <a:endParaRPr lang="ru-RU" sz="2100" kern="1200" dirty="0"/>
        </a:p>
      </dsp:txBody>
      <dsp:txXfrm>
        <a:off x="4466314" y="1855922"/>
        <a:ext cx="3842094" cy="1127253"/>
      </dsp:txXfrm>
    </dsp:sp>
    <dsp:sp modelId="{8C1C8293-64FE-4A53-AECD-345E3DD1792D}">
      <dsp:nvSpPr>
        <dsp:cNvPr id="0" name=""/>
        <dsp:cNvSpPr/>
      </dsp:nvSpPr>
      <dsp:spPr>
        <a:xfrm>
          <a:off x="4466314" y="3219195"/>
          <a:ext cx="3850703" cy="12475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 организации деятельности сообществ, коллективов, клубов и т.д.</a:t>
          </a:r>
          <a:endParaRPr lang="ru-RU" sz="2100" kern="1200" dirty="0"/>
        </a:p>
      </dsp:txBody>
      <dsp:txXfrm>
        <a:off x="4466314" y="3219195"/>
        <a:ext cx="3850703" cy="1247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59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7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44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7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4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9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5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9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9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3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3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6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4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6338E8-D77A-42C1-A626-CB750584FD4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A0B08F-07CC-4ACE-8A83-A0675DC4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87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izika.tynda@yandex.ru" TargetMode="External"/><Relationship Id="rId2" Type="http://schemas.openxmlformats.org/officeDocument/2006/relationships/hyperlink" Target="mailto:i.nozdryakova@yandex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0981" y="274012"/>
            <a:ext cx="8728363" cy="101446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Методический сбор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97382" y="1614824"/>
            <a:ext cx="4946074" cy="89285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01.11.2022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72836" y="3948545"/>
            <a:ext cx="10252364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Задачи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методических служб </a:t>
            </a: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по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сопровождению реализации обновлённых ФГОС</a:t>
            </a:r>
            <a:endParaRPr lang="ru-RU" sz="8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8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69652"/>
            <a:ext cx="11201399" cy="1107057"/>
          </a:xfrm>
        </p:spPr>
        <p:txBody>
          <a:bodyPr/>
          <a:lstStyle/>
          <a:p>
            <a:r>
              <a:rPr lang="ru-RU" b="1" dirty="0"/>
              <a:t>Реализация системно-</a:t>
            </a:r>
            <a:r>
              <a:rPr lang="ru-RU" b="1" dirty="0" err="1"/>
              <a:t>деятельностного</a:t>
            </a:r>
            <a:r>
              <a:rPr lang="ru-RU" b="1" dirty="0"/>
              <a:t> подхода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28468"/>
            <a:ext cx="11240219" cy="533975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Изначально системно-</a:t>
            </a:r>
            <a:r>
              <a:rPr lang="ru-RU" dirty="0" err="1"/>
              <a:t>деятельностный</a:t>
            </a:r>
            <a:r>
              <a:rPr lang="ru-RU" dirty="0"/>
              <a:t> подход (СДП) — это научный результат работы психологов, которые исследовали обучаемость, формирование памяти, мышления, восприятия, воображения, механизмы речи и чтения. Они выявили, что </a:t>
            </a:r>
            <a:r>
              <a:rPr lang="ru-RU" b="1" u="sng" dirty="0"/>
              <a:t>ребенок развивается в деятельности</a:t>
            </a:r>
            <a:r>
              <a:rPr lang="ru-RU" dirty="0"/>
              <a:t>, находит в ней себя, нащупывает свои способности. Психология определяет образование как </a:t>
            </a:r>
            <a:r>
              <a:rPr lang="ru-RU" b="1" u="sng" dirty="0"/>
              <a:t>процесс взаимодействия людей в среде</a:t>
            </a:r>
            <a:r>
              <a:rPr lang="ru-RU" dirty="0"/>
              <a:t>, где происходит социализация и передача навыков интеракции с предметным миром. В обществе ребенок учится быть среди взрослых и овладевает жизненно важными технологиями, характерными времени, через то, что делает.</a:t>
            </a:r>
          </a:p>
          <a:p>
            <a:r>
              <a:rPr lang="ru-RU" dirty="0"/>
              <a:t>Понятие системно - </a:t>
            </a:r>
            <a:r>
              <a:rPr lang="ru-RU" dirty="0" err="1"/>
              <a:t>деятельностного</a:t>
            </a:r>
            <a:r>
              <a:rPr lang="ru-RU" dirty="0"/>
              <a:t> подхода в обучении было введено в 1985 г. Это была попытка объединения взглядов на системный подход, который разрабатывался в исследованиях классиков нашей отечественной науки (таких, как </a:t>
            </a:r>
            <a:r>
              <a:rPr lang="ru-RU" b="1" u="sng" dirty="0"/>
              <a:t>Б. Г. Ананьев, Б. Ф. Ломов </a:t>
            </a:r>
            <a:r>
              <a:rPr lang="ru-RU" dirty="0"/>
              <a:t>и целого ряда исследователей), и </a:t>
            </a:r>
            <a:r>
              <a:rPr lang="ru-RU" dirty="0" err="1"/>
              <a:t>деятельностный</a:t>
            </a:r>
            <a:r>
              <a:rPr lang="ru-RU" dirty="0"/>
              <a:t>, который всегда был системным (его разрабатывали </a:t>
            </a:r>
            <a:r>
              <a:rPr lang="ru-RU" b="1" u="sng" dirty="0"/>
              <a:t>Л. С. Выготский, Л. В. </a:t>
            </a:r>
            <a:r>
              <a:rPr lang="ru-RU" b="1" u="sng" dirty="0" err="1"/>
              <a:t>Занков</a:t>
            </a:r>
            <a:r>
              <a:rPr lang="ru-RU" b="1" u="sng" dirty="0"/>
              <a:t>, Д. Б. </a:t>
            </a:r>
            <a:r>
              <a:rPr lang="ru-RU" b="1" u="sng" dirty="0" err="1"/>
              <a:t>Эльконин</a:t>
            </a:r>
            <a:r>
              <a:rPr lang="ru-RU" b="1" u="sng" dirty="0"/>
              <a:t>, В. В. Давыдов </a:t>
            </a:r>
            <a:r>
              <a:rPr lang="ru-RU" dirty="0"/>
              <a:t>и многие другие исследователи</a:t>
            </a:r>
            <a:r>
              <a:rPr lang="ru-RU" dirty="0" smtClean="0"/>
              <a:t>).</a:t>
            </a:r>
          </a:p>
          <a:p>
            <a:r>
              <a:rPr lang="ru-RU" dirty="0"/>
              <a:t>Само понятие СДП </a:t>
            </a:r>
            <a:r>
              <a:rPr lang="ru-RU" dirty="0" smtClean="0"/>
              <a:t>трактовалось </a:t>
            </a:r>
            <a:r>
              <a:rPr lang="ru-RU" dirty="0"/>
              <a:t>исследователями как:</a:t>
            </a:r>
          </a:p>
          <a:p>
            <a:pPr lvl="1"/>
            <a:r>
              <a:rPr lang="ru-RU" dirty="0" smtClean="0"/>
              <a:t>«система, направленная на результат»;</a:t>
            </a:r>
          </a:p>
          <a:p>
            <a:pPr lvl="1"/>
            <a:r>
              <a:rPr lang="ru-RU" dirty="0" smtClean="0"/>
              <a:t>«модель потребного будущего»;</a:t>
            </a:r>
          </a:p>
          <a:p>
            <a:pPr lvl="1"/>
            <a:r>
              <a:rPr lang="ru-RU" dirty="0" smtClean="0"/>
              <a:t>«функциональная система»;</a:t>
            </a:r>
          </a:p>
          <a:p>
            <a:pPr lvl="1"/>
            <a:r>
              <a:rPr lang="ru-RU" dirty="0" smtClean="0"/>
              <a:t>«результат как мотив и ценность деятельности».</a:t>
            </a:r>
          </a:p>
          <a:p>
            <a:r>
              <a:rPr lang="ru-RU" dirty="0" smtClean="0"/>
              <a:t>Уже </a:t>
            </a:r>
            <a:r>
              <a:rPr lang="ru-RU" dirty="0"/>
              <a:t>в самих этих трактовках можно интуитивно нащупать следующее значение: </a:t>
            </a:r>
            <a:r>
              <a:rPr lang="ru-RU" b="1" u="sng" dirty="0"/>
              <a:t>создание некой модели, среды, в которой личность развивается через собственную деятельность</a:t>
            </a:r>
            <a:r>
              <a:rPr lang="ru-RU" dirty="0"/>
              <a:t>. В этой системе все имеет цель, побуждает к действию, уже заложен определенный результат. Происходит это через выстраивание связей, особенно — обратной связи. </a:t>
            </a:r>
            <a:r>
              <a:rPr lang="ru-RU" dirty="0" smtClean="0"/>
              <a:t>Ею </a:t>
            </a:r>
            <a:r>
              <a:rPr lang="ru-RU" dirty="0"/>
              <a:t>может стать даже случайно оброненное замечание, которое вдохновит или навсегда погасит интерес к той или иной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043" y="385314"/>
            <a:ext cx="10131425" cy="102079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Предложение:</a:t>
            </a:r>
            <a:endParaRPr lang="ru-RU" sz="4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071839"/>
              </p:ext>
            </p:extLst>
          </p:nvPr>
        </p:nvGraphicFramePr>
        <p:xfrm>
          <a:off x="685800" y="1613140"/>
          <a:ext cx="10131425" cy="496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71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956" y="481680"/>
            <a:ext cx="10131425" cy="127811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Календарь методических событий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948543"/>
              </p:ext>
            </p:extLst>
          </p:nvPr>
        </p:nvGraphicFramePr>
        <p:xfrm>
          <a:off x="655608" y="2303252"/>
          <a:ext cx="10712846" cy="4277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5508"/>
                <a:gridCol w="1558869"/>
                <a:gridCol w="1071765"/>
                <a:gridCol w="3833125"/>
                <a:gridCol w="120770"/>
                <a:gridCol w="1138687"/>
                <a:gridCol w="1724122"/>
              </a:tblGrid>
              <a:tr h="541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Краткая аннотация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 ответственного лица (ФИО, телефон, e-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</a:tr>
              <a:tr h="20356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5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«Школа № 26 г. Благовещенска»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грамотность педагога – основа формирования функциональной грамотности обучающихся»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Образовательное событие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формирования и оценки функциональной грамотности, ориентация  на развитие у учащихся навыков XXI века. Будет организовано обучение в формате групповой работы и тренинга.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2022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Антоновская Анна Леонидовна, +79294765437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</a:tr>
              <a:tr h="14437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МОКУ «Маревская СОШ» Благовещенского округа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и процедуры оценки уровня функциональной грамотности учащихся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 gridSpan="2">
                  <a:txBody>
                    <a:bodyPr/>
                    <a:lstStyle/>
                    <a:p>
                      <a:pPr marR="2159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семинаре будет рассмотрена проблема взаимосвязи развития профессиональной компетентности учителя, обеспечивающей реализацию педагогического процесса, инициирующего и формирующего функциональную грамотность учащегося, как одну из главных на современном этапе развития образования. Педагоги поделятся опытом работы на уроках, способствующих развитию функциональной грамотности у учащихся.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3.11.2022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Ноздрякова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89622958951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i.nozdryakova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yandex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</a:tr>
              <a:tr h="10828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МОАУ ГИМНАЗИЯ №2 г. Тынды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«Эффективные методы и приемы инновационных технологий на уроках в начальной школе»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Парад мастер-классов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 позитивным опытом применения методов и приемов инновационных технологий на уроках в начальной школе. Участники мероприятия учителя начальных классов общеобразовательных организаций.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24.11.2022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Гоменюк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Я.Э.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89241486244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Нишонова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О.А., 89241416437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Fizika.tynda@yandex.ru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690" marR="5069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9726" y="1584263"/>
            <a:ext cx="106881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КАЛЕНДАРЬ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методических событий в общеобразовательных организациях Амурской области на 2022-2023 учебный год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416552"/>
              </p:ext>
            </p:extLst>
          </p:nvPr>
        </p:nvGraphicFramePr>
        <p:xfrm>
          <a:off x="690924" y="2314066"/>
          <a:ext cx="10764955" cy="3704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076"/>
                <a:gridCol w="1243039"/>
                <a:gridCol w="1076979"/>
                <a:gridCol w="4167046"/>
                <a:gridCol w="1138687"/>
                <a:gridCol w="1544128"/>
              </a:tblGrid>
              <a:tr h="17379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МОАУ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 с.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Возжаевки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«Наш след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Земле»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квест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превращается в площадку с мастер-классами и лабораториями. Участники – обучающиеся 1 – 11 классов. Дети посещают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мастерские и лаборатории в соответствии с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маршрутными листами. Направления: экология природы, экология человека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антропоэкология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профориентация. По окончании работы площадок – рефлексия деятельности каждой команды и всех обучающихся в целом. Самооценка деятельности каждого обучающегося 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критериальной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основе. Ресурсы: центр «Точка роста», центр «Профессионального самоопределения школьников», предметные методические объединения учителей школы.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16.12.2022г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Мелихова Елена Ивановна,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89145546907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elena26_69@mail.ru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</a:tr>
              <a:tr h="868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Петрушинская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 Шимановского района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«Гордо реет над Россией флаг её судьбы»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Командный коучинг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02.12.2022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9726" y="1584263"/>
            <a:ext cx="106881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КАЛЕНДАРЬ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методических событий в общеобразовательных организациях Амурской области на 2022-2023 учебный год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863" y="230188"/>
            <a:ext cx="10131425" cy="145573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Календарь методических событий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1798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Стажировка на </a:t>
            </a:r>
            <a:r>
              <a:rPr lang="ru-RU" sz="2400" b="1" dirty="0"/>
              <a:t>базе образовательных</a:t>
            </a:r>
            <a:br>
              <a:rPr lang="ru-RU" sz="2400" b="1" dirty="0"/>
            </a:br>
            <a:r>
              <a:rPr lang="ru-RU" sz="2400" b="1" dirty="0"/>
              <a:t>организаций по теме </a:t>
            </a:r>
            <a:r>
              <a:rPr lang="ru-RU" sz="2400" b="1" dirty="0" smtClean="0"/>
              <a:t>«</a:t>
            </a:r>
            <a:r>
              <a:rPr lang="ru-RU" sz="2400" b="1" dirty="0"/>
              <a:t>Инновационные практики управления </a:t>
            </a:r>
            <a:r>
              <a:rPr lang="ru-RU" sz="2400" b="1" dirty="0" smtClean="0"/>
              <a:t>образовательной организацией </a:t>
            </a:r>
            <a:r>
              <a:rPr lang="ru-RU" sz="2400" b="1" dirty="0"/>
              <a:t>в условиях реализации ФГОС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717" y="2122100"/>
            <a:ext cx="11050438" cy="1509622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Белогорский муниципальный округ, «</a:t>
            </a:r>
            <a:r>
              <a:rPr lang="ru-RU" sz="2800" dirty="0" smtClean="0"/>
              <a:t>Наставничество как эффективный инструмент управления образовательным потенциалом личности» (МОАУ </a:t>
            </a:r>
            <a:r>
              <a:rPr lang="ru-RU" sz="2800" dirty="0"/>
              <a:t>ДО ЦДО с. Возжаевки</a:t>
            </a:r>
            <a:r>
              <a:rPr lang="ru-RU" sz="2800" dirty="0" smtClean="0"/>
              <a:t>, МОАУ </a:t>
            </a:r>
            <a:r>
              <a:rPr lang="ru-RU" sz="2800" dirty="0"/>
              <a:t>СОШ №1 с. Возжаевки</a:t>
            </a:r>
            <a:r>
              <a:rPr lang="ru-RU" sz="2800" dirty="0" smtClean="0"/>
              <a:t>, МДОАУ </a:t>
            </a:r>
            <a:r>
              <a:rPr lang="ru-RU" sz="2800" dirty="0"/>
              <a:t>детский сад с. </a:t>
            </a:r>
            <a:r>
              <a:rPr lang="ru-RU" sz="2800" dirty="0" smtClean="0"/>
              <a:t>Возжаевка)</a:t>
            </a:r>
            <a:r>
              <a:rPr lang="ru-RU" sz="28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г. Благовещенск, «</a:t>
            </a:r>
            <a:r>
              <a:rPr lang="ru-RU" sz="2600" dirty="0" smtClean="0"/>
              <a:t>Формирование </a:t>
            </a:r>
            <a:r>
              <a:rPr lang="ru-RU" sz="2600" dirty="0"/>
              <a:t>функциональной грамотности как средство достижения </a:t>
            </a:r>
            <a:r>
              <a:rPr lang="ru-RU" sz="2600" dirty="0" err="1"/>
              <a:t>метапредметных</a:t>
            </a:r>
            <a:r>
              <a:rPr lang="ru-RU" sz="2600" dirty="0"/>
              <a:t> </a:t>
            </a:r>
            <a:r>
              <a:rPr lang="ru-RU" sz="2600" dirty="0" smtClean="0"/>
              <a:t>результатов» (МАОУ «Гимназия № 25»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1848"/>
              </p:ext>
            </p:extLst>
          </p:nvPr>
        </p:nvGraphicFramePr>
        <p:xfrm>
          <a:off x="2044461" y="3890514"/>
          <a:ext cx="8859328" cy="2505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039"/>
                <a:gridCol w="4795387"/>
                <a:gridCol w="2449902"/>
              </a:tblGrid>
              <a:tr h="10332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Территория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Примерная тема диссеминации образовательных практик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ОО (не менее з-х), на базе которых будет организована стажировка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г. Белогорск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«От мечты к реальности: эффективные методы в обучении и воспитании»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МАОУ «Гимназия №1 города Белогорск»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«Эффективное управление образовательной деятельностью в рамках функционирования ВСОКО»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МАОУ СШ №17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«Функциональная грамотность педагога – основа качества образования»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МАОУ «Школа №200»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4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Единый день открытых дверей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536166"/>
            <a:ext cx="10726946" cy="28467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Образовательное событие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«Не для школы – для жизни учимся»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февраль 2023 г.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174" y="264544"/>
            <a:ext cx="10131425" cy="10035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Сетевое   сообщество  методистов</a:t>
            </a:r>
            <a:endParaRPr lang="ru-RU" sz="4400" b="1" dirty="0"/>
          </a:p>
        </p:txBody>
      </p:sp>
      <p:pic>
        <p:nvPicPr>
          <p:cNvPr id="1026" name="Picture 2" descr="C:\Users\User\Desktop\IMG_20221101_125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13" y="1441503"/>
            <a:ext cx="3894157" cy="51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61850" y="1955661"/>
            <a:ext cx="4231920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ysClr val="windowText" lastClr="000000"/>
                </a:solidFill>
              </a:rPr>
              <a:t>ВАШИ ПРЕДЛОЖЕНИЯ:</a:t>
            </a:r>
          </a:p>
          <a:p>
            <a:r>
              <a:rPr lang="ru-RU" dirty="0" smtClean="0">
                <a:solidFill>
                  <a:sysClr val="windowText" lastClr="000000"/>
                </a:solidFill>
              </a:rPr>
              <a:t>- </a:t>
            </a:r>
            <a:r>
              <a:rPr lang="ru-RU" dirty="0">
                <a:solidFill>
                  <a:sysClr val="windowText" lastClr="000000"/>
                </a:solidFill>
              </a:rPr>
              <a:t>создание группы в </a:t>
            </a:r>
            <a:r>
              <a:rPr lang="ru-RU" dirty="0" err="1">
                <a:solidFill>
                  <a:sysClr val="windowText" lastClr="000000"/>
                </a:solidFill>
              </a:rPr>
              <a:t>Telegram</a:t>
            </a:r>
            <a:r>
              <a:rPr lang="ru-RU" dirty="0">
                <a:solidFill>
                  <a:sysClr val="windowText" lastClr="000000"/>
                </a:solidFill>
              </a:rPr>
              <a:t> для оперативной связи, консультирования муниципальных методических служб по организации </a:t>
            </a:r>
            <a:r>
              <a:rPr lang="ru-RU" dirty="0" smtClean="0">
                <a:solidFill>
                  <a:sysClr val="windowText" lastClr="000000"/>
                </a:solidFill>
              </a:rPr>
              <a:t>работы;</a:t>
            </a:r>
            <a:endParaRPr lang="ru-RU" dirty="0">
              <a:solidFill>
                <a:sysClr val="windowText" lastClr="000000"/>
              </a:solidFill>
            </a:endParaRPr>
          </a:p>
          <a:p>
            <a:endParaRPr lang="ru-RU" dirty="0">
              <a:solidFill>
                <a:sysClr val="windowText" lastClr="000000"/>
              </a:solidFill>
            </a:endParaRPr>
          </a:p>
          <a:p>
            <a:r>
              <a:rPr lang="ru-RU" dirty="0">
                <a:solidFill>
                  <a:sysClr val="windowText" lastClr="000000"/>
                </a:solidFill>
              </a:rPr>
              <a:t>- разработка методических рекомендаций по системе оценки качества введения ФГОС НОО, </a:t>
            </a:r>
            <a:r>
              <a:rPr lang="ru-RU" dirty="0" smtClean="0">
                <a:solidFill>
                  <a:sysClr val="windowText" lastClr="000000"/>
                </a:solidFill>
              </a:rPr>
              <a:t>ООО;</a:t>
            </a:r>
            <a:endParaRPr lang="ru-RU" dirty="0">
              <a:solidFill>
                <a:sysClr val="windowText" lastClr="000000"/>
              </a:solidFill>
            </a:endParaRPr>
          </a:p>
          <a:p>
            <a:r>
              <a:rPr lang="ru-RU" dirty="0">
                <a:solidFill>
                  <a:sysClr val="windowText" lastClr="000000"/>
                </a:solidFill>
              </a:rPr>
              <a:t>- разработка единой системы мониторинга. </a:t>
            </a:r>
          </a:p>
        </p:txBody>
      </p:sp>
    </p:spTree>
    <p:extLst>
      <p:ext uri="{BB962C8B-B14F-4D97-AF65-F5344CB8AC3E}">
        <p14:creationId xmlns:p14="http://schemas.microsoft.com/office/powerpoint/2010/main" val="20745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10705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Методический   сбор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660299"/>
              </p:ext>
            </p:extLst>
          </p:nvPr>
        </p:nvGraphicFramePr>
        <p:xfrm>
          <a:off x="465826" y="2141538"/>
          <a:ext cx="11257471" cy="4158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310"/>
                <a:gridCol w="871268"/>
                <a:gridCol w="10023893"/>
              </a:tblGrid>
              <a:tr h="1258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</a:tr>
              <a:tr h="251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ноября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МС по сопровождению реализации обновлённых ФГОС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</a:tr>
              <a:tr h="251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ноября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муниципальных методических служб и регионального методического актива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</a:tr>
              <a:tr h="377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декабря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требований ФГОС НОО и ООО при обучении детей с ОВЗ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Балясова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Т.Ю., директор МОБУ «СОШ № 1 им. А. П. Гайдара»)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</a:tr>
              <a:tr h="251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января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Сопровождение индивидуальных маршрутов профессионального роста педагогов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</a:tr>
              <a:tr h="251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февраля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 деятельность муниципальных методических служб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</a:tr>
              <a:tr h="377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марта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оценка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обучающихся в соответствии с требованиями обновлённых ФГОС НОО и ООО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</a:tr>
              <a:tr h="377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как важный элемент всестороннего развития детей в условиях обновленного ФГОС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</a:tr>
              <a:tr h="251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апреля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данных о качестве обучения для организации методического сопровождения педагогов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</a:tr>
              <a:tr h="377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сопровождение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общеобразовательных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организаций, демонстрирующих необъективные образовательные результаты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</a:tr>
              <a:tr h="377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мая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Воспитательные аспекты реализации основной образовательной программы (Герасимова М.Б., зам. директора по ВР МОБУ «СОШ № 1 им. А. П. Гайдара»)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</a:tr>
              <a:tr h="377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Экспертиза инновационных методических продуктов, отражающих практику реализации ФГОС НОО, ФГОС ООО на муниципальном и региональном уровне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52" marR="404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5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10917">
            <a:off x="668548" y="2688566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Всем   творческих   успехов!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3612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7251" y="163902"/>
            <a:ext cx="9718794" cy="66250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"Главным стратегическим приоритетом [развития методических служб] должна стать </a:t>
            </a:r>
            <a:r>
              <a:rPr lang="ru-RU" b="1" dirty="0"/>
              <a:t>глобальная сборка всех региональных методических служб в единую систему </a:t>
            </a:r>
            <a:r>
              <a:rPr lang="ru-RU" dirty="0"/>
              <a:t>и налаживание их реального взаимодействия, необходимо объединение усилий всех существующих методических элементов, а также разработка общего плана действий. Вторым стратегическим приоритетом является </a:t>
            </a:r>
            <a:r>
              <a:rPr lang="ru-RU" b="1" dirty="0"/>
              <a:t>построение адресного научно-методического сопровождения учителя</a:t>
            </a:r>
            <a:r>
              <a:rPr lang="ru-RU" dirty="0"/>
              <a:t> &lt;…&gt;, что позволит устранить конкретные профессиональные затруднения </a:t>
            </a:r>
            <a:r>
              <a:rPr lang="ru-RU" dirty="0" smtClean="0"/>
              <a:t>педагогов»</a:t>
            </a:r>
          </a:p>
          <a:p>
            <a:r>
              <a:rPr lang="ru-RU" i="1" dirty="0" smtClean="0"/>
              <a:t>«Методист </a:t>
            </a:r>
            <a:r>
              <a:rPr lang="ru-RU" i="1" dirty="0"/>
              <a:t>– это не администратор или контролер, а мотивированный на развитие представитель от системы образования, педагог высшей квалификационной категории, пользующийся уважением и авторитетом среди коллег, понимающий, как перенести компетенции учителя в практическую плоскость. Это учитель учителей. Основа методической службы – люди. </a:t>
            </a:r>
            <a:r>
              <a:rPr lang="ru-RU" b="1" i="1" dirty="0"/>
              <a:t>Только совместная работа всех заинтересованных сторон даст необходимый результат</a:t>
            </a:r>
            <a:r>
              <a:rPr lang="ru-RU" i="1" dirty="0" smtClean="0"/>
              <a:t>».</a:t>
            </a:r>
          </a:p>
          <a:p>
            <a:r>
              <a:rPr lang="ru-RU" i="1" dirty="0"/>
              <a:t>«Рядом с педагогом должен быть человек, способный помочь разобраться в возникающих вопросах. Важно отметить, что никогда ранее такая задача перед методическими службами не ставилась. Работа методических служб была ориентирована в лучшем случае на группу педагогов, имеющих сходные методические проблемы. Теперь основной акцент в деятельности методической службы смещается в сторону учителя. Причем неважно, будет ли это обычная школа в городе или малокомплектная сельская школа, где педагог не всегда может </a:t>
            </a:r>
            <a:r>
              <a:rPr lang="ru-RU" b="1" i="1" dirty="0"/>
              <a:t>оперативно получить квалифицированную помощь на рабочем месте</a:t>
            </a:r>
            <a:r>
              <a:rPr lang="ru-RU" i="1" dirty="0"/>
              <a:t>»</a:t>
            </a:r>
            <a:endParaRPr lang="ru-RU" dirty="0" smtClean="0"/>
          </a:p>
          <a:p>
            <a:pPr algn="r"/>
            <a:r>
              <a:rPr lang="ru-RU" dirty="0" err="1" smtClean="0"/>
              <a:t>С.С.Кравцов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КРАВЦОВ Сергей Сергеевич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7" y="163902"/>
            <a:ext cx="1749814" cy="174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0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0642" y="166478"/>
            <a:ext cx="4054414" cy="701614"/>
          </a:xfrm>
        </p:spPr>
        <p:txBody>
          <a:bodyPr>
            <a:normAutofit/>
          </a:bodyPr>
          <a:lstStyle/>
          <a:p>
            <a:r>
              <a:rPr lang="en-US" sz="2400" b="1" dirty="0"/>
              <a:t>https://apkpro.ru/fmc</a:t>
            </a:r>
            <a:r>
              <a:rPr lang="en-US" sz="2400" b="1" dirty="0" smtClean="0"/>
              <a:t>/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1" y="166478"/>
            <a:ext cx="7517091" cy="410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90" y="2731802"/>
            <a:ext cx="7360561" cy="401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9947" y="5072331"/>
            <a:ext cx="4146429" cy="5719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b="1" dirty="0" smtClean="0"/>
              <a:t>https://education.apkpro.ru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4738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/>
          <p:cNvCxnSpPr/>
          <p:nvPr/>
        </p:nvCxnSpPr>
        <p:spPr>
          <a:xfrm flipH="1">
            <a:off x="1449238" y="1362974"/>
            <a:ext cx="6750168" cy="2435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>
            <a:off x="3117010" y="2915728"/>
            <a:ext cx="1951008" cy="26511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4" y="207818"/>
            <a:ext cx="11360726" cy="5599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393402"/>
              </p:ext>
            </p:extLst>
          </p:nvPr>
        </p:nvGraphicFramePr>
        <p:xfrm>
          <a:off x="374074" y="992038"/>
          <a:ext cx="11360726" cy="5491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872595" y="740433"/>
            <a:ext cx="1095555" cy="6383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АмИРО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42740" y="3857445"/>
            <a:ext cx="1742536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Школьный методический совет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24156" y="3818626"/>
            <a:ext cx="1690779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Школьные МО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54413" y="5566913"/>
            <a:ext cx="202721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Муниципальные МО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57089" y="3798498"/>
            <a:ext cx="200276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Муниципальные методические советы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263" y="3798498"/>
            <a:ext cx="2225616" cy="10322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Муниципальные методические центры, отделы, группы…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55148" y="1909313"/>
            <a:ext cx="1759788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Региональный методический актив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48754" y="756249"/>
            <a:ext cx="1089803" cy="60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ЦНППМ</a:t>
            </a:r>
            <a:endParaRPr lang="ru-RU" b="1" dirty="0"/>
          </a:p>
        </p:txBody>
      </p:sp>
      <p:cxnSp>
        <p:nvCxnSpPr>
          <p:cNvPr id="16" name="Прямая со стрелкой 15"/>
          <p:cNvCxnSpPr>
            <a:stCxn id="5" idx="2"/>
            <a:endCxn id="3" idx="0"/>
          </p:cNvCxnSpPr>
          <p:nvPr/>
        </p:nvCxnSpPr>
        <p:spPr>
          <a:xfrm flipH="1">
            <a:off x="3117011" y="1378788"/>
            <a:ext cx="303362" cy="5851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3" idx="0"/>
          </p:cNvCxnSpPr>
          <p:nvPr/>
        </p:nvCxnSpPr>
        <p:spPr>
          <a:xfrm>
            <a:off x="8229598" y="1391728"/>
            <a:ext cx="405444" cy="5175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081623" y="2823713"/>
            <a:ext cx="2580734" cy="13687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042138" y="4712898"/>
            <a:ext cx="806571" cy="85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635151" y="4284452"/>
            <a:ext cx="1226389" cy="934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3"/>
          </p:cNvCxnSpPr>
          <p:nvPr/>
        </p:nvCxnSpPr>
        <p:spPr>
          <a:xfrm flipV="1">
            <a:off x="6081623" y="4530305"/>
            <a:ext cx="1779917" cy="14938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" idx="0"/>
          </p:cNvCxnSpPr>
          <p:nvPr/>
        </p:nvCxnSpPr>
        <p:spPr>
          <a:xfrm>
            <a:off x="3447690" y="4734463"/>
            <a:ext cx="1620328" cy="8324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3"/>
          </p:cNvCxnSpPr>
          <p:nvPr/>
        </p:nvCxnSpPr>
        <p:spPr>
          <a:xfrm flipH="1" flipV="1">
            <a:off x="9514935" y="4275826"/>
            <a:ext cx="336427" cy="1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311879" y="4331178"/>
            <a:ext cx="2415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0"/>
          </p:cNvCxnSpPr>
          <p:nvPr/>
        </p:nvCxnSpPr>
        <p:spPr>
          <a:xfrm flipH="1">
            <a:off x="1199071" y="1391728"/>
            <a:ext cx="1817298" cy="24067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2205486" y="1963947"/>
            <a:ext cx="1823049" cy="9345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Региональные МО</a:t>
            </a:r>
            <a:endParaRPr lang="ru-RU" b="1" dirty="0"/>
          </a:p>
        </p:txBody>
      </p:sp>
      <p:cxnSp>
        <p:nvCxnSpPr>
          <p:cNvPr id="41" name="Прямая со стрелкой 40"/>
          <p:cNvCxnSpPr>
            <a:stCxn id="5" idx="3"/>
            <a:endCxn id="14" idx="1"/>
          </p:cNvCxnSpPr>
          <p:nvPr/>
        </p:nvCxnSpPr>
        <p:spPr>
          <a:xfrm>
            <a:off x="3968150" y="1059611"/>
            <a:ext cx="3680604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1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Методические инструменты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4748841" cy="364913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u="sng" dirty="0" smtClean="0"/>
              <a:t>Массовые формы работы</a:t>
            </a:r>
          </a:p>
          <a:p>
            <a:r>
              <a:rPr lang="ru-RU" sz="2400" dirty="0" smtClean="0"/>
              <a:t>Конференция…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779809" y="5771072"/>
            <a:ext cx="4748841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i="1" dirty="0" smtClean="0"/>
              <a:t>Продолжите ряд</a:t>
            </a:r>
            <a:endParaRPr lang="ru-RU" sz="4400" i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90736" y="2446866"/>
            <a:ext cx="551371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u="sng" dirty="0" smtClean="0"/>
              <a:t>Индивидуальное сопровождение</a:t>
            </a:r>
          </a:p>
          <a:p>
            <a:r>
              <a:rPr lang="ru-RU" sz="2400" dirty="0" smtClean="0"/>
              <a:t>Региональный методический десант…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90491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977112" cy="1072551"/>
          </a:xfrm>
        </p:spPr>
        <p:txBody>
          <a:bodyPr/>
          <a:lstStyle/>
          <a:p>
            <a:r>
              <a:rPr lang="ru-RU" b="1" dirty="0" smtClean="0"/>
              <a:t>Направления методического сопровождения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Проект «Школа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Минпросвещения</a:t>
            </a:r>
            <a:r>
              <a:rPr lang="ru-RU" sz="3200" b="1" i="1" dirty="0" smtClean="0">
                <a:solidFill>
                  <a:srgbClr val="FFFF00"/>
                </a:solidFill>
              </a:rPr>
              <a:t>»;</a:t>
            </a:r>
          </a:p>
          <a:p>
            <a:pPr algn="ctr"/>
            <a:endParaRPr lang="ru-RU" sz="32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Деятельность Центров «Точка РОСТА»;</a:t>
            </a:r>
          </a:p>
          <a:p>
            <a:pPr algn="ctr"/>
            <a:endParaRPr lang="ru-RU" sz="32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Реализация обновлённых ФГОС</a:t>
            </a:r>
          </a:p>
          <a:p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079" y="264544"/>
            <a:ext cx="11076317" cy="1210574"/>
          </a:xfrm>
        </p:spPr>
        <p:txBody>
          <a:bodyPr/>
          <a:lstStyle/>
          <a:p>
            <a:pPr algn="ctr"/>
            <a:r>
              <a:rPr lang="ru-RU" b="1" i="1" dirty="0" smtClean="0"/>
              <a:t>Сопровождение   Реализации   обновлённых ФГОС   </a:t>
            </a:r>
            <a:r>
              <a:rPr lang="ru-RU" sz="2800" b="1" i="1" dirty="0" smtClean="0">
                <a:solidFill>
                  <a:srgbClr val="FFFF00"/>
                </a:solidFill>
              </a:rPr>
              <a:t>(«горячие точки»)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752825" cy="43191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Реализация системно-</a:t>
            </a:r>
            <a:r>
              <a:rPr lang="ru-RU" sz="2400" dirty="0" err="1" smtClean="0"/>
              <a:t>деятельностного</a:t>
            </a:r>
            <a:r>
              <a:rPr lang="ru-RU" sz="2400" dirty="0" smtClean="0"/>
              <a:t> подхода;</a:t>
            </a:r>
          </a:p>
          <a:p>
            <a:endParaRPr lang="ru-RU" sz="2000" dirty="0" smtClean="0"/>
          </a:p>
          <a:p>
            <a:r>
              <a:rPr lang="ru-RU" sz="2400" dirty="0" smtClean="0"/>
              <a:t>Освоение содержания предметных программ;</a:t>
            </a:r>
          </a:p>
          <a:p>
            <a:endParaRPr lang="ru-RU" sz="2000" dirty="0" smtClean="0"/>
          </a:p>
          <a:p>
            <a:r>
              <a:rPr lang="ru-RU" sz="2400" dirty="0" smtClean="0"/>
              <a:t>Обеспечение функциональности предметных знаний;</a:t>
            </a:r>
          </a:p>
          <a:p>
            <a:endParaRPr lang="ru-RU" sz="2000" dirty="0" smtClean="0"/>
          </a:p>
          <a:p>
            <a:r>
              <a:rPr lang="ru-RU" sz="2400" dirty="0" smtClean="0"/>
              <a:t>Совершенствование оценочной деятельности;</a:t>
            </a:r>
          </a:p>
          <a:p>
            <a:endParaRPr lang="ru-RU" sz="2200" dirty="0" smtClean="0"/>
          </a:p>
          <a:p>
            <a:r>
              <a:rPr lang="ru-RU" sz="2400" dirty="0" smtClean="0"/>
              <a:t>Реализация принципов вариативности, индивидуализации, адресности.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16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10951234" cy="121057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Повышение квалификации педагогических работников по проблеме реализации обновлённых ФГОС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344323"/>
              </p:ext>
            </p:extLst>
          </p:nvPr>
        </p:nvGraphicFramePr>
        <p:xfrm>
          <a:off x="685800" y="2141538"/>
          <a:ext cx="10476781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4618" y="5874589"/>
            <a:ext cx="10455215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Белогорск, Шимановск, Белогорский округ,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Бурейский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Ивановский округ,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Магдагачинский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Ромненский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Свободненский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803" y="230039"/>
            <a:ext cx="11602529" cy="874142"/>
          </a:xfrm>
        </p:spPr>
        <p:txBody>
          <a:bodyPr/>
          <a:lstStyle/>
          <a:p>
            <a:pPr algn="ctr"/>
            <a:r>
              <a:rPr lang="ru-RU" b="1" dirty="0" smtClean="0"/>
              <a:t>Реализация системно-</a:t>
            </a:r>
            <a:r>
              <a:rPr lang="ru-RU" b="1" dirty="0" err="1" smtClean="0"/>
              <a:t>деятельностного</a:t>
            </a:r>
            <a:r>
              <a:rPr lang="ru-RU" b="1" dirty="0" smtClean="0"/>
              <a:t> подхода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343" y="1254983"/>
            <a:ext cx="11067691" cy="4352186"/>
          </a:xfrm>
        </p:spPr>
        <p:txBody>
          <a:bodyPr>
            <a:noAutofit/>
          </a:bodyPr>
          <a:lstStyle/>
          <a:p>
            <a:r>
              <a:rPr lang="ru-RU" sz="2400" b="1" dirty="0"/>
              <a:t>Системно-</a:t>
            </a:r>
            <a:r>
              <a:rPr lang="ru-RU" sz="2400" b="1" dirty="0" err="1"/>
              <a:t>деятельностный</a:t>
            </a:r>
            <a:r>
              <a:rPr lang="ru-RU" sz="2400" b="1" dirty="0"/>
              <a:t> подход - </a:t>
            </a:r>
            <a:r>
              <a:rPr lang="ru-RU" sz="2400" dirty="0"/>
              <a:t>это организация учебного процесса, в котором главное место отводится </a:t>
            </a:r>
            <a:r>
              <a:rPr lang="ru-RU" sz="2400" b="1" dirty="0"/>
              <a:t>активной и разносторонней, в максимальной степени самостоятельной познавательной деятельности школьника</a:t>
            </a:r>
            <a:r>
              <a:rPr lang="ru-RU" sz="2400" dirty="0"/>
              <a:t>. Ключевыми моментами </a:t>
            </a:r>
            <a:r>
              <a:rPr lang="ru-RU" sz="2400" dirty="0" err="1"/>
              <a:t>деятельностного</a:t>
            </a:r>
            <a:r>
              <a:rPr lang="ru-RU" sz="2400" dirty="0"/>
              <a:t> подхода является постепенный уход от информационного репродуктивного знания к знанию действия. В системно-</a:t>
            </a:r>
            <a:r>
              <a:rPr lang="ru-RU" sz="2400" dirty="0" err="1"/>
              <a:t>деятельностном</a:t>
            </a:r>
            <a:r>
              <a:rPr lang="ru-RU" sz="2400" dirty="0"/>
              <a:t> подходе категория "деятельности" рассматривается как своего рода система. "Любая деятельность, осуществляемая её субъектом, включает в себя цель, средство, сам процесс преобразования и его результат".. По мнению психолога </a:t>
            </a:r>
            <a:r>
              <a:rPr lang="ru-RU" sz="2400" dirty="0" err="1"/>
              <a:t>А.Н.Леонтьева</a:t>
            </a:r>
            <a:r>
              <a:rPr lang="ru-RU" sz="2400" dirty="0"/>
              <a:t>, </a:t>
            </a:r>
            <a:r>
              <a:rPr lang="ru-RU" sz="2400" b="1" i="1" dirty="0"/>
              <a:t>деятельность – </a:t>
            </a:r>
            <a:r>
              <a:rPr lang="ru-RU" sz="2400" dirty="0"/>
              <a:t>это специфически человеческая форма активного отношения к окружающему миру, содержание которой составляет целесообразное изменение и преобразование действительности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62" y="5437337"/>
            <a:ext cx="861455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546</TotalTime>
  <Words>1120</Words>
  <Application>Microsoft Office PowerPoint</Application>
  <PresentationFormat>Произвольный</PresentationFormat>
  <Paragraphs>192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Небеса</vt:lpstr>
      <vt:lpstr>Методический сбор</vt:lpstr>
      <vt:lpstr>Презентация PowerPoint</vt:lpstr>
      <vt:lpstr>https://apkpro.ru/fmc/</vt:lpstr>
      <vt:lpstr>Презентация PowerPoint</vt:lpstr>
      <vt:lpstr>Методические инструменты</vt:lpstr>
      <vt:lpstr>Направления методического сопровождения</vt:lpstr>
      <vt:lpstr>Сопровождение   Реализации   обновлённых ФГОС   («горячие точки»)</vt:lpstr>
      <vt:lpstr>Повышение квалификации педагогических работников по проблеме реализации обновлённых ФГОС</vt:lpstr>
      <vt:lpstr>Реализация системно-деятельностного подхода</vt:lpstr>
      <vt:lpstr>Реализация системно-деятельностного подхода</vt:lpstr>
      <vt:lpstr>Предложение:</vt:lpstr>
      <vt:lpstr>Календарь методических событий</vt:lpstr>
      <vt:lpstr>Календарь методических событий</vt:lpstr>
      <vt:lpstr>Стажировка на базе образовательных организаций по теме «Инновационные практики управления образовательной организацией в условиях реализации ФГОС»</vt:lpstr>
      <vt:lpstr>Единый день открытых дверей</vt:lpstr>
      <vt:lpstr>Сетевое   сообщество  методистов</vt:lpstr>
      <vt:lpstr>Методический   сбор</vt:lpstr>
      <vt:lpstr>Всем   творческих   успехов!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сбор</dc:title>
  <dc:creator>АННА</dc:creator>
  <cp:lastModifiedBy>User</cp:lastModifiedBy>
  <cp:revision>27</cp:revision>
  <dcterms:created xsi:type="dcterms:W3CDTF">2022-10-31T10:05:33Z</dcterms:created>
  <dcterms:modified xsi:type="dcterms:W3CDTF">2022-11-01T05:09:02Z</dcterms:modified>
</cp:coreProperties>
</file>