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9" r:id="rId3"/>
    <p:sldId id="277" r:id="rId4"/>
    <p:sldId id="267" r:id="rId5"/>
    <p:sldId id="271" r:id="rId6"/>
    <p:sldId id="272" r:id="rId7"/>
    <p:sldId id="278" r:id="rId8"/>
    <p:sldId id="269" r:id="rId9"/>
    <p:sldId id="281" r:id="rId10"/>
    <p:sldId id="274" r:id="rId11"/>
    <p:sldId id="280" r:id="rId12"/>
    <p:sldId id="282" r:id="rId13"/>
    <p:sldId id="258" r:id="rId14"/>
    <p:sldId id="276" r:id="rId15"/>
    <p:sldId id="262" r:id="rId16"/>
    <p:sldId id="260" r:id="rId17"/>
    <p:sldId id="266" r:id="rId1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80;&#1090;&#1077;&#1083;&#1103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80;&#1090;&#1077;&#1083;&#1103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91;&#1082;&#1086;&#1074;&#1086;&#1076;&#1080;&#1090;&#1077;&#1083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80;&#1090;&#1077;&#1083;&#1103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91;&#1082;&#1086;&#1074;&#1086;&#1076;&#1080;&#1090;&#1077;&#1083;&#1080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&#1056;&#1091;&#1082;&#1086;&#1074;&#1086;&#1076;&#1080;&#1090;&#1077;&#1083;&#1080;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&#1056;&#1091;&#1082;&#1086;&#1074;&#1086;&#1076;&#1080;&#1090;&#1077;&#1083;&#1080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91;&#1082;&#1086;&#1074;&#1086;&#1076;&#1080;&#1090;&#1077;&#1083;&#1080;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D:\&#1056;&#1091;&#1082;&#1086;&#1074;&#1086;&#1076;&#1080;&#1090;&#1077;&#1083;&#1080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6;&#1086;&#1076;&#1080;&#1090;&#1077;&#1083;&#108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9;&#1095;&#1077;&#1085;&#1080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0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Выполняют ли проекты в школе</a:t>
            </a:r>
          </a:p>
          <a:p>
            <a:pPr>
              <a:defRPr sz="10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0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школа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8317221859069922"/>
          <c:y val="0.46018213679695091"/>
          <c:w val="0.30338328041070367"/>
          <c:h val="0.50156977656846835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Лист1!$D$2:$D$4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621</c:v>
                </c:pt>
                <c:pt idx="1">
                  <c:v>201</c:v>
                </c:pt>
                <c:pt idx="2">
                  <c:v>114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11-430B-9258-47DB52CA362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Приходилось ли тебе до 9 класса публично защищать свой проект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[Ученики.xlsx]Лист1!$D$2:$D$4</c:f>
              <c:strCache>
                <c:ptCount val="3"/>
                <c:pt idx="0">
                  <c:v>Да, в составе группы</c:v>
                </c:pt>
                <c:pt idx="1">
                  <c:v>Да, индивидуально</c:v>
                </c:pt>
                <c:pt idx="2">
                  <c:v>Нет</c:v>
                </c:pt>
              </c:strCache>
            </c:strRef>
          </c:cat>
          <c:val>
            <c:numRef>
              <c:f>[Ученики.xlsx]Лист1!$E$2:$E$4</c:f>
              <c:numCache>
                <c:formatCode>General</c:formatCode>
                <c:ptCount val="3"/>
                <c:pt idx="0">
                  <c:v>162</c:v>
                </c:pt>
                <c:pt idx="1">
                  <c:v>426</c:v>
                </c:pt>
                <c:pt idx="2">
                  <c:v>380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FC-4800-962B-BC36C746877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Выполнял ли проекты в 5-8 классах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[Ученики.xlsx]Лист1!$A$2:$A$4</c:f>
              <c:strCache>
                <c:ptCount val="3"/>
                <c:pt idx="0">
                  <c:v>Да, в составе группы</c:v>
                </c:pt>
                <c:pt idx="1">
                  <c:v>Да, индивидуально</c:v>
                </c:pt>
                <c:pt idx="2">
                  <c:v>Нет</c:v>
                </c:pt>
              </c:strCache>
            </c:strRef>
          </c:cat>
          <c:val>
            <c:numRef>
              <c:f>[Ученики.xlsx]Лист1!$B$2:$B$4</c:f>
              <c:numCache>
                <c:formatCode>General</c:formatCode>
                <c:ptCount val="3"/>
                <c:pt idx="0">
                  <c:v>235</c:v>
                </c:pt>
                <c:pt idx="1">
                  <c:v>478</c:v>
                </c:pt>
                <c:pt idx="2">
                  <c:v>255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31-420D-B965-FEA6597C48A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Приходилось ли тебе выполнять учебные проекты на уроках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[Ученики.xlsx]Лист1!$J$2:$J$4</c:f>
              <c:strCache>
                <c:ptCount val="3"/>
                <c:pt idx="0">
                  <c:v>Да, на всех уроках</c:v>
                </c:pt>
                <c:pt idx="1">
                  <c:v>Да, на отдельных уроках</c:v>
                </c:pt>
                <c:pt idx="2">
                  <c:v>На уроках проектами не занимались</c:v>
                </c:pt>
              </c:strCache>
            </c:strRef>
          </c:cat>
          <c:val>
            <c:numRef>
              <c:f>[Ученики.xlsx]Лист1!$K$2:$K$4</c:f>
              <c:numCache>
                <c:formatCode>General</c:formatCode>
                <c:ptCount val="3"/>
                <c:pt idx="0">
                  <c:v>93</c:v>
                </c:pt>
                <c:pt idx="1">
                  <c:v>513</c:v>
                </c:pt>
                <c:pt idx="2">
                  <c:v>362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1B-4566-8A79-5496DA8B80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326976"/>
        <c:axId val="95329664"/>
      </c:barChart>
      <c:catAx>
        <c:axId val="953269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95329664"/>
        <c:crosses val="autoZero"/>
        <c:auto val="1"/>
        <c:lblAlgn val="ctr"/>
        <c:lblOffset val="100"/>
        <c:noMultiLvlLbl val="0"/>
      </c:catAx>
      <c:valAx>
        <c:axId val="95329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5326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Я сопровождаю индивидуальные проекты учеников</a:t>
            </a:r>
          </a:p>
        </c:rich>
      </c:tx>
      <c:layout/>
      <c:overlay val="0"/>
      <c:spPr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[Учителя.xlsx]Лист1!$E$2:$E$4</c:f>
              <c:strCache>
                <c:ptCount val="3"/>
                <c:pt idx="0">
                  <c:v>Да, ежегодно</c:v>
                </c:pt>
                <c:pt idx="1">
                  <c:v>Да, от случая к случаю</c:v>
                </c:pt>
                <c:pt idx="2">
                  <c:v>Нет</c:v>
                </c:pt>
              </c:strCache>
            </c:strRef>
          </c:cat>
          <c:val>
            <c:numRef>
              <c:f>[Учителя.xlsx]Лист1!$F$2:$F$4</c:f>
              <c:numCache>
                <c:formatCode>General</c:formatCode>
                <c:ptCount val="3"/>
                <c:pt idx="0">
                  <c:v>512</c:v>
                </c:pt>
                <c:pt idx="1">
                  <c:v>280</c:v>
                </c:pt>
                <c:pt idx="2">
                  <c:v>102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07-41A7-BA5E-F4BA43E7BF8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Я формирую проектные и исследовательские компетенции своих учеников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[Учителя.xlsx]Лист1!$B$2:$B$5</c:f>
              <c:strCache>
                <c:ptCount val="4"/>
                <c:pt idx="0">
                  <c:v>На каждом уроке</c:v>
                </c:pt>
                <c:pt idx="1">
                  <c:v>На отдельных уроках</c:v>
                </c:pt>
                <c:pt idx="2">
                  <c:v>На специальных занятиях внеурочной деятельности</c:v>
                </c:pt>
                <c:pt idx="3">
                  <c:v>Не формирую</c:v>
                </c:pt>
              </c:strCache>
            </c:strRef>
          </c:cat>
          <c:val>
            <c:numRef>
              <c:f>[Учителя.xlsx]Лист1!$C$2:$C$5</c:f>
              <c:numCache>
                <c:formatCode>General</c:formatCode>
                <c:ptCount val="4"/>
                <c:pt idx="0">
                  <c:v>122</c:v>
                </c:pt>
                <c:pt idx="1">
                  <c:v>627</c:v>
                </c:pt>
                <c:pt idx="2">
                  <c:v>231</c:v>
                </c:pt>
                <c:pt idx="3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C4-42E1-A549-3D9098A4EFB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6229308836395453"/>
          <c:y val="0.18513888888888888"/>
          <c:w val="0.29881802274715663"/>
          <c:h val="0.76849518810148731"/>
        </c:manualLayout>
      </c:layout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участия родителей в подготовке проекта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Лист1!$M$2:$M$7</c:f>
              <c:strCache>
                <c:ptCount val="6"/>
                <c:pt idx="0">
                  <c:v>Да, без моей помощи не справится</c:v>
                </c:pt>
                <c:pt idx="1">
                  <c:v>Да, мне это тоже интересно</c:v>
                </c:pt>
                <c:pt idx="2">
                  <c:v>Да, я являюсь научным сотрудником</c:v>
                </c:pt>
                <c:pt idx="3">
                  <c:v>Нет, мне некогда заниматься глупостями</c:v>
                </c:pt>
                <c:pt idx="4">
                  <c:v>Нет, не считаю нужным</c:v>
                </c:pt>
                <c:pt idx="5">
                  <c:v>Нет, считаю, ч то ребёнок сам должен справляться</c:v>
                </c:pt>
              </c:strCache>
            </c:strRef>
          </c:cat>
          <c:val>
            <c:numRef>
              <c:f>Лист1!$N$2:$N$7</c:f>
              <c:numCache>
                <c:formatCode>General</c:formatCode>
                <c:ptCount val="6"/>
                <c:pt idx="0">
                  <c:v>702</c:v>
                </c:pt>
                <c:pt idx="1">
                  <c:v>1165</c:v>
                </c:pt>
                <c:pt idx="2">
                  <c:v>63</c:v>
                </c:pt>
                <c:pt idx="3">
                  <c:v>53</c:v>
                </c:pt>
                <c:pt idx="4">
                  <c:v>96</c:v>
                </c:pt>
                <c:pt idx="5">
                  <c:v>908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4E-4A62-9A26-1B1DC73945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493120"/>
        <c:axId val="95504256"/>
      </c:barChart>
      <c:catAx>
        <c:axId val="954931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95504256"/>
        <c:crosses val="autoZero"/>
        <c:auto val="1"/>
        <c:lblAlgn val="ctr"/>
        <c:lblOffset val="100"/>
        <c:noMultiLvlLbl val="0"/>
      </c:catAx>
      <c:valAx>
        <c:axId val="95504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549312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Оцени степень твоей самостоятельности при выполнении проекта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4,9%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BA4-4368-95F9-8091775BFE4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4,3%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BA4-4368-95F9-8091775BFE4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34,1%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BA4-4368-95F9-8091775BFE48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56,7%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BA4-4368-95F9-8091775BF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[Ученики.xlsx]Лист1!$M$8:$M$11</c:f>
              <c:strCache>
                <c:ptCount val="4"/>
                <c:pt idx="0">
                  <c:v>Большую часть проекта за меня выполнил руководитель</c:v>
                </c:pt>
                <c:pt idx="1">
                  <c:v>Позаимствовал(а) чужой проект</c:v>
                </c:pt>
                <c:pt idx="2">
                  <c:v>Проект выполнил(а) полностью самостоятельно</c:v>
                </c:pt>
                <c:pt idx="3">
                  <c:v>Проект выполнил(а) вместе с наставником</c:v>
                </c:pt>
              </c:strCache>
            </c:strRef>
          </c:cat>
          <c:val>
            <c:numRef>
              <c:f>[Ученики.xlsx]Лист1!$N$8:$N$11</c:f>
              <c:numCache>
                <c:formatCode>0.00%</c:formatCode>
                <c:ptCount val="4"/>
                <c:pt idx="0">
                  <c:v>4.9000000000000002E-2</c:v>
                </c:pt>
                <c:pt idx="1">
                  <c:v>4.2999999999999997E-2</c:v>
                </c:pt>
                <c:pt idx="2">
                  <c:v>0.34100000000000003</c:v>
                </c:pt>
                <c:pt idx="3">
                  <c:v>0.56699999999999995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BA4-4368-95F9-8091775BFE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533696"/>
        <c:axId val="94897664"/>
      </c:barChart>
      <c:catAx>
        <c:axId val="955336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94897664"/>
        <c:crosses val="autoZero"/>
        <c:auto val="1"/>
        <c:lblAlgn val="ctr"/>
        <c:lblOffset val="100"/>
        <c:noMultiLvlLbl val="0"/>
      </c:catAx>
      <c:valAx>
        <c:axId val="94897664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9553369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Удовлетворен(а) ли ты проектными умениями, которые получил(а) в школе?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[Ученики.xlsx]Лист1!$O$12:$O$14</c:f>
              <c:strCache>
                <c:ptCount val="3"/>
                <c:pt idx="0">
                  <c:v>Да, в школе меня многому научили</c:v>
                </c:pt>
                <c:pt idx="1">
                  <c:v>Не совсем</c:v>
                </c:pt>
                <c:pt idx="2">
                  <c:v>Я не знаю, что такое проект</c:v>
                </c:pt>
              </c:strCache>
            </c:strRef>
          </c:cat>
          <c:val>
            <c:numRef>
              <c:f>[Ученики.xlsx]Лист1!$P$12:$P$14</c:f>
              <c:numCache>
                <c:formatCode>General</c:formatCode>
                <c:ptCount val="3"/>
                <c:pt idx="0">
                  <c:v>612</c:v>
                </c:pt>
                <c:pt idx="1">
                  <c:v>296</c:v>
                </c:pt>
                <c:pt idx="2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DD-47E1-B927-C034C99853D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Знаешь ли ты общие правила проведения исследования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50,5%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264-464B-BA67-D2E77B7C63A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39,2%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264-464B-BA67-D2E77B7C63A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10,3%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264-464B-BA67-D2E77B7C63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[Ученики.xlsx]Лист1!$D$7:$D$9</c:f>
              <c:strCache>
                <c:ptCount val="3"/>
                <c:pt idx="0">
                  <c:v>Да, могу самостоятельно провести расследование</c:v>
                </c:pt>
                <c:pt idx="1">
                  <c:v>Могу провести исследование только при помощи наставника</c:v>
                </c:pt>
                <c:pt idx="2">
                  <c:v>Нет, я не владею исследовательскими навыками</c:v>
                </c:pt>
              </c:strCache>
            </c:strRef>
          </c:cat>
          <c:val>
            <c:numRef>
              <c:f>[Ученики.xlsx]Лист1!$E$7:$E$9</c:f>
              <c:numCache>
                <c:formatCode>0.00%</c:formatCode>
                <c:ptCount val="3"/>
                <c:pt idx="0">
                  <c:v>0.505</c:v>
                </c:pt>
                <c:pt idx="1">
                  <c:v>0.39200000000000002</c:v>
                </c:pt>
                <c:pt idx="2">
                  <c:v>0.10299999999999999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264-464B-BA67-D2E77B7C63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4946432"/>
        <c:axId val="95051776"/>
      </c:barChart>
      <c:catAx>
        <c:axId val="9494643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95051776"/>
        <c:crosses val="autoZero"/>
        <c:auto val="1"/>
        <c:lblAlgn val="ctr"/>
        <c:lblOffset val="100"/>
        <c:noMultiLvlLbl val="0"/>
      </c:catAx>
      <c:valAx>
        <c:axId val="95051776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9494643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проекты защищают обучающиеся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Лист1!$H$2:$H$6</c:f>
              <c:strCache>
                <c:ptCount val="5"/>
                <c:pt idx="0">
                  <c:v>Исследовательские</c:v>
                </c:pt>
                <c:pt idx="1">
                  <c:v>Творческие</c:v>
                </c:pt>
                <c:pt idx="2">
                  <c:v>Технические</c:v>
                </c:pt>
                <c:pt idx="3">
                  <c:v>Социальные</c:v>
                </c:pt>
                <c:pt idx="4">
                  <c:v>Не защищают</c:v>
                </c:pt>
              </c:strCache>
            </c:strRef>
          </c:cat>
          <c:val>
            <c:numRef>
              <c:f>Лист1!$I$2:$I$6</c:f>
              <c:numCache>
                <c:formatCode>General</c:formatCode>
                <c:ptCount val="5"/>
                <c:pt idx="0">
                  <c:v>79</c:v>
                </c:pt>
                <c:pt idx="1">
                  <c:v>62</c:v>
                </c:pt>
                <c:pt idx="2">
                  <c:v>27</c:v>
                </c:pt>
                <c:pt idx="3">
                  <c:v>58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6-4118-80ED-F5ACD7AC7E7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0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11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endParaRPr lang="ru-RU" sz="1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Лист1!$D$6:$D$8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Лист1!$E$6:$E$8</c:f>
              <c:numCache>
                <c:formatCode>General</c:formatCode>
                <c:ptCount val="3"/>
                <c:pt idx="0">
                  <c:v>862</c:v>
                </c:pt>
                <c:pt idx="1">
                  <c:v>228</c:v>
                </c:pt>
                <c:pt idx="2">
                  <c:v>140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DD-4E22-85DF-0694C5B6B0E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Мои ученики выполняют проекты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[Учителя.xlsx]Лист1!$H$2:$H$6</c:f>
              <c:strCache>
                <c:ptCount val="5"/>
                <c:pt idx="0">
                  <c:v>Исследовательские</c:v>
                </c:pt>
                <c:pt idx="1">
                  <c:v>Творческие</c:v>
                </c:pt>
                <c:pt idx="2">
                  <c:v>Технические</c:v>
                </c:pt>
                <c:pt idx="3">
                  <c:v>Социальные</c:v>
                </c:pt>
                <c:pt idx="4">
                  <c:v>Другие</c:v>
                </c:pt>
              </c:strCache>
            </c:strRef>
          </c:cat>
          <c:val>
            <c:numRef>
              <c:f>[Учителя.xlsx]Лист1!$I$2:$I$6</c:f>
              <c:numCache>
                <c:formatCode>General</c:formatCode>
                <c:ptCount val="5"/>
                <c:pt idx="0">
                  <c:v>601</c:v>
                </c:pt>
                <c:pt idx="1">
                  <c:v>495</c:v>
                </c:pt>
                <c:pt idx="2">
                  <c:v>55</c:v>
                </c:pt>
                <c:pt idx="3">
                  <c:v>185</c:v>
                </c:pt>
                <c:pt idx="4">
                  <c:v>142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B3-4871-9DFE-D1DBDEEDBBA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980686789151359"/>
          <c:y val="0.33926035287255762"/>
          <c:w val="0.27852646544181975"/>
          <c:h val="0.41858595800524934"/>
        </c:manualLayout>
      </c:layout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индивидуальны проект ты готовишься защищать (или уже защитил(а)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[Ученики.xlsx]Лист1!$M$2:$M$6</c:f>
              <c:strCache>
                <c:ptCount val="5"/>
                <c:pt idx="0">
                  <c:v>Другой</c:v>
                </c:pt>
                <c:pt idx="1">
                  <c:v>Социальный</c:v>
                </c:pt>
                <c:pt idx="2">
                  <c:v>Конструкторский</c:v>
                </c:pt>
                <c:pt idx="3">
                  <c:v>Творческий</c:v>
                </c:pt>
                <c:pt idx="4">
                  <c:v>Исследовательский</c:v>
                </c:pt>
              </c:strCache>
            </c:strRef>
          </c:cat>
          <c:val>
            <c:numRef>
              <c:f>[Ученики.xlsx]Лист1!$N$2:$N$6</c:f>
              <c:numCache>
                <c:formatCode>General</c:formatCode>
                <c:ptCount val="5"/>
                <c:pt idx="0">
                  <c:v>173</c:v>
                </c:pt>
                <c:pt idx="1">
                  <c:v>101</c:v>
                </c:pt>
                <c:pt idx="2">
                  <c:v>28</c:v>
                </c:pt>
                <c:pt idx="3">
                  <c:v>186</c:v>
                </c:pt>
                <c:pt idx="4">
                  <c:v>480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19-450B-8ACA-9EC00A5FEDB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Понимаешь ли ты разницу между исследовательским проектом и другими видами проектов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8743236179586604"/>
          <c:y val="0.44973322762270429"/>
          <c:w val="0.32960750262721267"/>
          <c:h val="0.55026677237729571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[Ученики.xlsx]Лист1!$A$7:$A$9</c:f>
              <c:strCache>
                <c:ptCount val="3"/>
                <c:pt idx="0">
                  <c:v>Да, понимаю, и могу разработать разные проекты</c:v>
                </c:pt>
                <c:pt idx="1">
                  <c:v>Между ними нет разницы</c:v>
                </c:pt>
                <c:pt idx="2">
                  <c:v>Не совсем понимаю</c:v>
                </c:pt>
              </c:strCache>
            </c:strRef>
          </c:cat>
          <c:val>
            <c:numRef>
              <c:f>[Ученики.xlsx]Лист1!$B$7:$B$9</c:f>
              <c:numCache>
                <c:formatCode>General</c:formatCode>
                <c:ptCount val="3"/>
                <c:pt idx="0">
                  <c:v>618</c:v>
                </c:pt>
                <c:pt idx="1">
                  <c:v>55</c:v>
                </c:pt>
                <c:pt idx="2">
                  <c:v>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5A-4F10-9E36-2A0D5333C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 ли при оценке проекта требования к исследовательскому проекту и другим видам проектов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4A-43EE-B553-AA3639913C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4A-43EE-B553-AA3639913C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F4A-43EE-B553-AA3639913CD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Лист1!$Q$2:$Q$4</c:f>
              <c:strCache>
                <c:ptCount val="3"/>
                <c:pt idx="0">
                  <c:v>Да. Конечно</c:v>
                </c:pt>
                <c:pt idx="1">
                  <c:v>Одинаково</c:v>
                </c:pt>
                <c:pt idx="2">
                  <c:v>не понимаю</c:v>
                </c:pt>
              </c:strCache>
            </c:strRef>
          </c:cat>
          <c:val>
            <c:numRef>
              <c:f>Лист1!$R$2:$R$4</c:f>
              <c:numCache>
                <c:formatCode>General</c:formatCode>
                <c:ptCount val="3"/>
                <c:pt idx="0">
                  <c:v>76</c:v>
                </c:pt>
                <c:pt idx="1">
                  <c:v>16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F4A-43EE-B553-AA3639913CD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Знаешь ли ты критерии, по которым оценивается твой проект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59,3%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265-47AE-B997-DA599FA49DF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18,8%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65-47AE-B997-DA599FA49DF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21,9%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265-47AE-B997-DA599FA49D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[Ученики.xlsx]Лист1!$G$8:$G$10</c:f>
              <c:strCache>
                <c:ptCount val="3"/>
                <c:pt idx="0">
                  <c:v>Да, критерии были известны заранее</c:v>
                </c:pt>
                <c:pt idx="1">
                  <c:v>Критерии узнал(а) во время защиты</c:v>
                </c:pt>
                <c:pt idx="2">
                  <c:v>Нет, критерии мне неизвестны</c:v>
                </c:pt>
              </c:strCache>
            </c:strRef>
          </c:cat>
          <c:val>
            <c:numRef>
              <c:f>[Ученики.xlsx]Лист1!$H$8:$H$10</c:f>
              <c:numCache>
                <c:formatCode>0.00%</c:formatCode>
                <c:ptCount val="3"/>
                <c:pt idx="0">
                  <c:v>0.59299999999999997</c:v>
                </c:pt>
                <c:pt idx="1">
                  <c:v>0.188</c:v>
                </c:pt>
                <c:pt idx="2">
                  <c:v>0.219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265-47AE-B997-DA599FA49D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086848"/>
        <c:axId val="95106176"/>
      </c:barChart>
      <c:catAx>
        <c:axId val="950868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95106176"/>
        <c:crosses val="autoZero"/>
        <c:auto val="1"/>
        <c:lblAlgn val="ctr"/>
        <c:lblOffset val="100"/>
        <c:noMultiLvlLbl val="0"/>
      </c:catAx>
      <c:valAx>
        <c:axId val="95106176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9508684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проекта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029-489E-8FD3-418F0F899E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029-489E-8FD3-418F0F899E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029-489E-8FD3-418F0F899E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029-489E-8FD3-418F0F899E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029-489E-8FD3-418F0F899E7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Лист1!$K$2:$K$6</c:f>
              <c:strCache>
                <c:ptCount val="5"/>
                <c:pt idx="0">
                  <c:v>10-балльная</c:v>
                </c:pt>
                <c:pt idx="1">
                  <c:v>5-балльная</c:v>
                </c:pt>
                <c:pt idx="2">
                  <c:v>Зачёт</c:v>
                </c:pt>
                <c:pt idx="3">
                  <c:v>Многобалльная с переводом в 5-балльную</c:v>
                </c:pt>
                <c:pt idx="4">
                  <c:v>Другое</c:v>
                </c:pt>
              </c:strCache>
            </c:strRef>
          </c:cat>
          <c:val>
            <c:numRef>
              <c:f>Лист1!$L$2:$L$6</c:f>
              <c:numCache>
                <c:formatCode>General</c:formatCode>
                <c:ptCount val="5"/>
                <c:pt idx="0">
                  <c:v>2</c:v>
                </c:pt>
                <c:pt idx="1">
                  <c:v>31</c:v>
                </c:pt>
                <c:pt idx="2">
                  <c:v>32</c:v>
                </c:pt>
                <c:pt idx="3">
                  <c:v>24</c:v>
                </c:pt>
                <c:pt idx="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029-489E-8FD3-418F0F899E7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ли критерии оценки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E2-4EA0-805B-4D5B4A1003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E2-4EA0-805B-4D5B4A1003B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Лист1!$N$2:$N$3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Лист1!$O$2:$O$3</c:f>
              <c:numCache>
                <c:formatCode>General</c:formatCode>
                <c:ptCount val="2"/>
                <c:pt idx="0">
                  <c:v>92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8E2-4EA0-805B-4D5B4A1003B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локального акта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[Руководители.xlsx]Лист1!$E$2:$E$3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[Руководители.xlsx]Лист1!$F$2:$F$3</c:f>
              <c:numCache>
                <c:formatCode>General</c:formatCode>
                <c:ptCount val="2"/>
                <c:pt idx="0">
                  <c:v>90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E06-4883-B6E0-CC9A80FC96D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ln>
      <a:solidFill>
        <a:schemeClr val="tx2"/>
      </a:solidFill>
    </a:ln>
  </c:sp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педагогов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Лист1!$F$9:$F$12</c:f>
              <c:strCache>
                <c:ptCount val="4"/>
                <c:pt idx="0">
                  <c:v>Да, все педагоги владеют</c:v>
                </c:pt>
                <c:pt idx="1">
                  <c:v>Лишь отдельные владеют</c:v>
                </c:pt>
                <c:pt idx="2">
                  <c:v>Большинство имеют дефициты</c:v>
                </c:pt>
                <c:pt idx="3">
                  <c:v>Необходимо повышение квалификации</c:v>
                </c:pt>
              </c:strCache>
            </c:strRef>
          </c:cat>
          <c:val>
            <c:numRef>
              <c:f>Лист1!$G$9:$G$12</c:f>
              <c:numCache>
                <c:formatCode>General</c:formatCode>
                <c:ptCount val="4"/>
                <c:pt idx="0">
                  <c:v>47</c:v>
                </c:pt>
                <c:pt idx="1">
                  <c:v>37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2B-4531-822F-79A6D84B58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5614848"/>
        <c:axId val="95757056"/>
      </c:barChart>
      <c:catAx>
        <c:axId val="95614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757056"/>
        <c:crosses val="autoZero"/>
        <c:auto val="1"/>
        <c:lblAlgn val="ctr"/>
        <c:lblOffset val="100"/>
        <c:noMultiLvlLbl val="0"/>
      </c:catAx>
      <c:valAx>
        <c:axId val="957570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561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Кто является руководителем твоего проекта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F1D-4CAD-A69D-77AAF6D10F7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F1D-4CAD-A69D-77AAF6D10F7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F1D-4CAD-A69D-77AAF6D10F7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59,7%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F1D-4CAD-A69D-77AAF6D10F7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F1D-4CAD-A69D-77AAF6D10F7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[Ученики.xlsx]Лист1!$J$8:$J$13</c:f>
              <c:strCache>
                <c:ptCount val="6"/>
                <c:pt idx="0">
                  <c:v>Мои родители</c:v>
                </c:pt>
                <c:pt idx="1">
                  <c:v>Педагог из другой организации</c:v>
                </c:pt>
                <c:pt idx="2">
                  <c:v>Готовлю проект самостоятельно</c:v>
                </c:pt>
                <c:pt idx="3">
                  <c:v>Учитель школы, в моём классе не работающий</c:v>
                </c:pt>
                <c:pt idx="4">
                  <c:v>Учитель, работающий в моём классе</c:v>
                </c:pt>
                <c:pt idx="5">
                  <c:v>Человек, не работающий педагогом</c:v>
                </c:pt>
              </c:strCache>
            </c:strRef>
          </c:cat>
          <c:val>
            <c:numRef>
              <c:f>[Ученики.xlsx]Лист1!$K$8:$K$13</c:f>
              <c:numCache>
                <c:formatCode>0.00%</c:formatCode>
                <c:ptCount val="6"/>
                <c:pt idx="0">
                  <c:v>3.9E-2</c:v>
                </c:pt>
                <c:pt idx="1">
                  <c:v>4.3999999999999997E-2</c:v>
                </c:pt>
                <c:pt idx="2">
                  <c:v>5.6000000000000001E-2</c:v>
                </c:pt>
                <c:pt idx="3" formatCode="0%">
                  <c:v>0.25</c:v>
                </c:pt>
                <c:pt idx="4">
                  <c:v>0.59699999999999998</c:v>
                </c:pt>
                <c:pt idx="5">
                  <c:v>1.2999999999999999E-2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F1D-4CAD-A69D-77AAF6D10F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799552"/>
        <c:axId val="95802496"/>
      </c:barChart>
      <c:catAx>
        <c:axId val="957995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95802496"/>
        <c:crosses val="autoZero"/>
        <c:auto val="1"/>
        <c:lblAlgn val="ctr"/>
        <c:lblOffset val="100"/>
        <c:noMultiLvlLbl val="0"/>
      </c:catAx>
      <c:valAx>
        <c:axId val="95802496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9579955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0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11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1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Лист1!$D$10:$D$12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Лист1!$E$10:$E$12</c:f>
              <c:numCache>
                <c:formatCode>General</c:formatCode>
                <c:ptCount val="3"/>
                <c:pt idx="0">
                  <c:v>556</c:v>
                </c:pt>
                <c:pt idx="1">
                  <c:v>35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65-4BBE-8EE8-2EA0818D5A9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0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</a:t>
            </a:r>
            <a:r>
              <a:rPr lang="ru-RU" sz="11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endParaRPr lang="ru-RU" sz="1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6.0175557907444005E-3"/>
                  <c:y val="1.113368355896963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597-4022-88B3-7F3C62233B5A}"/>
                </c:ext>
              </c:extLst>
            </c:dLbl>
            <c:dLbl>
              <c:idx val="2"/>
              <c:layout>
                <c:manualLayout>
                  <c:x val="1.9709956343070701E-2"/>
                  <c:y val="-8.499551637119684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597-4022-88B3-7F3C62233B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Лист1!$D$14:$D$16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Лист1!$E$14:$E$16</c:f>
              <c:numCache>
                <c:formatCode>General</c:formatCode>
                <c:ptCount val="3"/>
                <c:pt idx="0">
                  <c:v>194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597-4022-88B3-7F3C62233B5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0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Выполняют ли дети проекты дома</a:t>
            </a:r>
          </a:p>
          <a:p>
            <a:pPr>
              <a:defRPr sz="10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0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школа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5150070471472666"/>
          <c:y val="0.48478306937089294"/>
          <c:w val="0.25550020585947963"/>
          <c:h val="0.48261149995679486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Лист1!$G$2:$G$5</c:f>
              <c:strCache>
                <c:ptCount val="4"/>
                <c:pt idx="0">
                  <c:v>да, часто</c:v>
                </c:pt>
                <c:pt idx="1">
                  <c:v>да, иногда</c:v>
                </c:pt>
                <c:pt idx="2">
                  <c:v>нет</c:v>
                </c:pt>
                <c:pt idx="3">
                  <c:v>не знаю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189</c:v>
                </c:pt>
                <c:pt idx="1">
                  <c:v>452</c:v>
                </c:pt>
                <c:pt idx="2">
                  <c:v>263</c:v>
                </c:pt>
                <c:pt idx="3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02-464B-AB8A-D70116F2F76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0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11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endParaRPr lang="ru-RU" sz="1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4619017970242821"/>
          <c:y val="0.4418134802356114"/>
          <c:w val="0.25990322476758915"/>
          <c:h val="0.5369345903413526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Лист1!$G$7:$G$10</c:f>
              <c:strCache>
                <c:ptCount val="4"/>
                <c:pt idx="0">
                  <c:v>да, часто</c:v>
                </c:pt>
                <c:pt idx="1">
                  <c:v>да, иногда</c:v>
                </c:pt>
                <c:pt idx="2">
                  <c:v>нет</c:v>
                </c:pt>
                <c:pt idx="3">
                  <c:v>не знаю</c:v>
                </c:pt>
              </c:strCache>
            </c:strRef>
          </c:cat>
          <c:val>
            <c:numRef>
              <c:f>Лист1!$H$7:$H$10</c:f>
              <c:numCache>
                <c:formatCode>General</c:formatCode>
                <c:ptCount val="4"/>
                <c:pt idx="0">
                  <c:v>259</c:v>
                </c:pt>
                <c:pt idx="1">
                  <c:v>606</c:v>
                </c:pt>
                <c:pt idx="2">
                  <c:v>321</c:v>
                </c:pt>
                <c:pt idx="3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BE-4295-9E98-F44C8E9230C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0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11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1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Лист1!$G$12:$G$15</c:f>
              <c:strCache>
                <c:ptCount val="4"/>
                <c:pt idx="0">
                  <c:v>да, часто</c:v>
                </c:pt>
                <c:pt idx="1">
                  <c:v>да, иногда</c:v>
                </c:pt>
                <c:pt idx="2">
                  <c:v>нет</c:v>
                </c:pt>
                <c:pt idx="3">
                  <c:v>не знаю</c:v>
                </c:pt>
              </c:strCache>
            </c:strRef>
          </c:cat>
          <c:val>
            <c:numRef>
              <c:f>Лист1!$H$12:$H$15</c:f>
              <c:numCache>
                <c:formatCode>General</c:formatCode>
                <c:ptCount val="4"/>
                <c:pt idx="0">
                  <c:v>253</c:v>
                </c:pt>
                <c:pt idx="1">
                  <c:v>313</c:v>
                </c:pt>
                <c:pt idx="2">
                  <c:v>36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2C-4A3B-AFC0-D0BE3F1AAA6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0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</a:t>
            </a:r>
            <a:r>
              <a:rPr lang="ru-RU" sz="1100" b="0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endParaRPr lang="ru-RU" sz="1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Лист1!$J$2:$J$5</c:f>
              <c:strCache>
                <c:ptCount val="4"/>
                <c:pt idx="0">
                  <c:v>да, часто</c:v>
                </c:pt>
                <c:pt idx="1">
                  <c:v>да, иногда</c:v>
                </c:pt>
                <c:pt idx="2">
                  <c:v>нет</c:v>
                </c:pt>
                <c:pt idx="3">
                  <c:v>не знаю</c:v>
                </c:pt>
              </c:strCache>
            </c:strRef>
          </c:cat>
          <c:val>
            <c:numRef>
              <c:f>Лист1!$K$2:$K$5</c:f>
              <c:numCache>
                <c:formatCode>General</c:formatCode>
                <c:ptCount val="4"/>
                <c:pt idx="0">
                  <c:v>94</c:v>
                </c:pt>
                <c:pt idx="1">
                  <c:v>91</c:v>
                </c:pt>
                <c:pt idx="2">
                  <c:v>14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48-48FC-9320-F375603DDBD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Где тебе приходилось публично защищать свой проект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[Ученики.xlsx]Лист1!$G$2:$G$6</c:f>
              <c:strCache>
                <c:ptCount val="5"/>
                <c:pt idx="0">
                  <c:v>Во время проектной недели</c:v>
                </c:pt>
                <c:pt idx="1">
                  <c:v>На конкурсе</c:v>
                </c:pt>
                <c:pt idx="2">
                  <c:v>На конференции</c:v>
                </c:pt>
                <c:pt idx="3">
                  <c:v>На уроке</c:v>
                </c:pt>
                <c:pt idx="4">
                  <c:v>Никогда не защищал(а)</c:v>
                </c:pt>
              </c:strCache>
            </c:strRef>
          </c:cat>
          <c:val>
            <c:numRef>
              <c:f>[Ученики.xlsx]Лист1!$H$2:$H$6</c:f>
              <c:numCache>
                <c:formatCode>General</c:formatCode>
                <c:ptCount val="5"/>
                <c:pt idx="0">
                  <c:v>139</c:v>
                </c:pt>
                <c:pt idx="1">
                  <c:v>67</c:v>
                </c:pt>
                <c:pt idx="2">
                  <c:v>153</c:v>
                </c:pt>
                <c:pt idx="3">
                  <c:v>371</c:v>
                </c:pt>
                <c:pt idx="4">
                  <c:v>238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9E-4F1B-B867-C8AC3629C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239168"/>
        <c:axId val="95237632"/>
      </c:barChart>
      <c:valAx>
        <c:axId val="95237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5239168"/>
        <c:crosses val="autoZero"/>
        <c:crossBetween val="between"/>
      </c:valAx>
      <c:catAx>
        <c:axId val="95239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952376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DA3D4-9606-4D03-97CC-E18081EACC99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91DE0-26BA-4EAF-9D58-CC7EC7B04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3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3815B-AB36-48EB-94D7-C26F7A99FBF5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A4852-383B-4C7F-8532-C40F69758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76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A4852-383B-4C7F-8532-C40F6975871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25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10" Type="http://schemas.openxmlformats.org/officeDocument/2006/relationships/chart" Target="../charts/chart8.xml"/><Relationship Id="rId4" Type="http://schemas.openxmlformats.org/officeDocument/2006/relationships/chart" Target="../charts/chart2.xml"/><Relationship Id="rId9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340769"/>
            <a:ext cx="7128792" cy="338437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МЕТОДИЧЕСКИЙ СБОР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«Методические основы организации проектной и исследовательской</a:t>
            </a:r>
            <a:b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 обучающихся в условиях достижения планируемых результатов</a:t>
            </a:r>
            <a:b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реализации ООП»</a:t>
            </a: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ject 2"/>
          <p:cNvPicPr/>
          <p:nvPr/>
        </p:nvPicPr>
        <p:blipFill rotWithShape="1">
          <a:blip r:embed="rId2" cstate="print"/>
          <a:srcRect t="39749"/>
          <a:stretch/>
        </p:blipFill>
        <p:spPr>
          <a:xfrm>
            <a:off x="1" y="5157192"/>
            <a:ext cx="9143999" cy="1700805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215280"/>
            <a:ext cx="6264696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марта 2024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 rot="7222980">
            <a:off x="8225409" y="5683784"/>
            <a:ext cx="342543" cy="13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62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проектов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2986267"/>
              </p:ext>
            </p:extLst>
          </p:nvPr>
        </p:nvGraphicFramePr>
        <p:xfrm>
          <a:off x="108756" y="1085950"/>
          <a:ext cx="4150127" cy="2520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349873"/>
              </p:ext>
            </p:extLst>
          </p:nvPr>
        </p:nvGraphicFramePr>
        <p:xfrm>
          <a:off x="4427984" y="1085950"/>
          <a:ext cx="3816424" cy="2520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686214"/>
              </p:ext>
            </p:extLst>
          </p:nvPr>
        </p:nvGraphicFramePr>
        <p:xfrm>
          <a:off x="2051720" y="4077072"/>
          <a:ext cx="4118556" cy="255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1819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0609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Учебно-исследовательская и проектная деятельность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701270"/>
              </p:ext>
            </p:extLst>
          </p:nvPr>
        </p:nvGraphicFramePr>
        <p:xfrm>
          <a:off x="179512" y="1052736"/>
          <a:ext cx="4392488" cy="263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639676"/>
              </p:ext>
            </p:extLst>
          </p:nvPr>
        </p:nvGraphicFramePr>
        <p:xfrm>
          <a:off x="4808693" y="1052736"/>
          <a:ext cx="4049854" cy="2627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51800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результатов учебно-исследовательской и проектной деятельности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544615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результатов УИД должна учитывать то, насколько обучающимся в рамках проведения исследования удалось продемонстрировать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исследовательские действия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вопросы как исследовательский инструмент познания;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формулировать вопросы, фиксирующие разрыв между реальным и желательным состоянием ситуации, объекта, самостоятельно устанавливать искомое и данное;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гипотезу об истинности собственных суждений и суждений других, аргументировать свою позицию, мнение;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по самостоятельно составленному плану опыт, несложный эксперимент, небольшое исследование;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на применимость и достоверность информацию, полученную в ходе исследования (эксперимента);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формулировать обобщения и выводы по результатам проведенного наблюдения, опыта, исследования, владеть инструментами оценки достоверности полученных выводов и обобщений;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прогнозировать возможное дальнейшее развитие процессов, событий и их последствия в аналогичных или сходных ситуациях, выдвигать предположения об их развитии в новых условиях и контекстах.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оценивании результатов ПД следует ориентироваться на то, что основными критериями учебного проекта является то,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практичен полученный результат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есть насколько эффективно этот результат (техническое устройство, программный продукт, инженерная конструкция и другие) помогает решить заявленную проблему.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учитывать то, насколько обучающимся в рамках проведения исследования удалось продемонстрировать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проектные действия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проблемы, связанных с нею цели и задач;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определить оптимальный путь решения проблемы;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планировать и работать по плану;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реализовать проектный замысел и оформить его в виде реального "продукта";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осуществлять самооценку деятельности и результата,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взаимоценку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группе.</a:t>
            </a:r>
          </a:p>
          <a:p>
            <a:pPr marL="5715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публичной презентации результатов проекта оценивается:</a:t>
            </a: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проекта (четкость и ясность изложения задачи; убедительность рассуждений; последовательность в аргументации; логичность и оригинальность);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наглядного представления проекта (использование рисунков, схем, графиков, моделей и других средств наглядной презентации);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письменного текста (соответствие плану, оформление работы, грамотность изложения);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коммуникативных умений (умение отвечать на поставленные вопросы, аргументировать и отстаивать собственную точку зрения, участвовать в дискуссии).</a:t>
            </a:r>
          </a:p>
        </p:txBody>
      </p:sp>
    </p:spTree>
    <p:extLst>
      <p:ext uri="{BB962C8B-B14F-4D97-AF65-F5344CB8AC3E}">
        <p14:creationId xmlns:p14="http://schemas.microsoft.com/office/powerpoint/2010/main" val="3824783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оценивания исследовательской и проектной деятельности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09110"/>
              </p:ext>
            </p:extLst>
          </p:nvPr>
        </p:nvGraphicFramePr>
        <p:xfrm>
          <a:off x="2570517" y="4077072"/>
          <a:ext cx="3898776" cy="2116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798774"/>
              </p:ext>
            </p:extLst>
          </p:nvPr>
        </p:nvGraphicFramePr>
        <p:xfrm>
          <a:off x="4644008" y="1581087"/>
          <a:ext cx="3938602" cy="2135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242765"/>
              </p:ext>
            </p:extLst>
          </p:nvPr>
        </p:nvGraphicFramePr>
        <p:xfrm>
          <a:off x="457377" y="1608631"/>
          <a:ext cx="3634755" cy="2108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195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3501008"/>
            <a:ext cx="8136904" cy="306937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проектной и исследовательской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- 47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индивидуальном проекте обучающихся – 35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школьной научно-практической конференции – 7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– 8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Нормативное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реализации учебно-исследовательской и проектной деятельности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413914"/>
              </p:ext>
            </p:extLst>
          </p:nvPr>
        </p:nvGraphicFramePr>
        <p:xfrm>
          <a:off x="2843808" y="1124744"/>
          <a:ext cx="343812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4243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400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реализации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УИД и ПД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1" y="692696"/>
            <a:ext cx="8784977" cy="6120680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педагогических и иных работников образовательной организации;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развития педагогических работников образовательной организации, реализующей образовательную программу среднего общего образования.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владеют представлениями о возрастных особенностях обучающихся начальной, основной и старшей школы;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прошли курсы повышения квалификации, посвященные ФГОС СОО;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участвовали в разработке программы по формированию УУД или участвовали 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семинаре, посвященном особенностям применения выбранной программы по УУД;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строить образовательную деятельность в рамках учебного предмета в соответствии с особенностями формирования конкретных УУД;</a:t>
            </a:r>
          </a:p>
          <a:p>
            <a:r>
              <a:rPr lang="ru-RU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формирование УУД в рамках проектной, исследовательской деятельности;</a:t>
            </a:r>
          </a:p>
          <a:p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владеют методиками формирующего оценивания;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умеют применять инструментарий для оценки качества формирования УУД в рамках одного или нескольких предметов.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общими можно выделить ряд специфических характеристик организации образовательного пространства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обеспечивающих формирование УУД в открытом образовательном пространстве: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образовательной организации с другими организациями общего и дополнительного образования, с учреждениями культуры;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реализации индивидуальной образовательной траектории обучающихся (разнообразие форм получения образования в данной образовательной организации, обеспечение возможности выбора обучающимся формы получения образования, уровня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освоенияпредметного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материала, учителя, учебной группы);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дистанционных форм получения образования как элемента индивидуальной образовательной траектории обучающихся;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вовлечения обучающихся в проектную деятельность, в том числе в деятельность социального проектирования и социального предпринимательства;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вовлечения обучающихся в разнообразную исследовательскую деятельность;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широкой социализации обучающихся как через реализацию социальных проектов, так и через организованную разнообразную социальную практику: работу в волонтерских организациях, участие в благотворительных акциях, марафонах и проектах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обязательным условиям успешного формирования УУД относится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методически единого пространства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образовательной организации как во время уроков, так и вне их.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Компетенции педагогов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8863013" y="5700500"/>
            <a:ext cx="58579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15"/>
              </a:lnSpc>
            </a:pPr>
            <a:r>
              <a:rPr sz="825" b="1" dirty="0">
                <a:solidFill>
                  <a:srgbClr val="A6A6A6"/>
                </a:solidFill>
                <a:latin typeface="Arial"/>
                <a:cs typeface="Arial"/>
              </a:rPr>
              <a:t>4</a:t>
            </a:r>
            <a:endParaRPr sz="825">
              <a:latin typeface="Arial"/>
              <a:cs typeface="Arial"/>
            </a:endParaRPr>
          </a:p>
        </p:txBody>
      </p:sp>
      <p:pic>
        <p:nvPicPr>
          <p:cNvPr id="7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32440" y="1"/>
            <a:ext cx="611560" cy="6858000"/>
          </a:xfrm>
          <a:prstGeom prst="rect">
            <a:avLst/>
          </a:prstGeom>
        </p:spPr>
      </p:pic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282647"/>
              </p:ext>
            </p:extLst>
          </p:nvPr>
        </p:nvGraphicFramePr>
        <p:xfrm>
          <a:off x="3717994" y="357301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29403"/>
              </p:ext>
            </p:extLst>
          </p:nvPr>
        </p:nvGraphicFramePr>
        <p:xfrm>
          <a:off x="169168" y="1312169"/>
          <a:ext cx="4402832" cy="211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9966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996310">
            <a:off x="467544" y="249289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9144000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методического сбора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педагогического исследования по проблеме организации учебно-исследовательской и проектной деятельности:</a:t>
            </a:r>
          </a:p>
          <a:p>
            <a:pPr lvl="3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– 94 человека</a:t>
            </a:r>
          </a:p>
          <a:p>
            <a:pPr lvl="3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– 894 человека</a:t>
            </a:r>
          </a:p>
          <a:p>
            <a:pPr lvl="3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– 968 человек</a:t>
            </a:r>
          </a:p>
          <a:p>
            <a:pPr lvl="3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– 2992 человека</a:t>
            </a:r>
          </a:p>
          <a:p>
            <a:pPr marL="1371600" lvl="3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учебно-исследовательской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проектной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обучающихся в общеобразовательной организации.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организации учебно-исследовательской и проектной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 МОАУ «КЛАССИЧЕСКАЯ ГИМНАЗИЯ №2» г. Тынды (Печерица Анжелика Георгиевна)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3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001000" cy="92211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Место учебно-исследовательской и проектной деятельности обучающихся в образовательном процессе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5256584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образовательной программы, планируемые результаты программы формирования УУД, планируемые результаты рабочих программ по предметам в части планируемых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результатов: познавательные УУД, базовые исследовательские действия.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ФОП НОО: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использует виды деятельности, которые в особой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мере провоцируют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универсальных действий: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электронных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и информационных ресурсов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телекомуникационной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сети "Интернет",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исследовательская, творческая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ФОП ООО: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важнейших путей формирования УУД на уровне основного общего образования является включение обучающихся в учебно-исследовательскую и проектную деятельность (далее - УИПД), которая должна быть организована во всех видах образовательных организаций при получении основного общего образования на основе программы формирования УУД, разработанной в каждой организации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ФОП СОО: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 определяет индивидуальный проект как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особую форму организации деятельности обучающихся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(учебное исследование или учебный проект). Индивидуальный проект выполняется обучающимся самостоятельно под руководством учителя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выбранной теме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одного или нескольких изучаемых учебных предметов, курсов в любой избранной области деятельности (познавательной, практической, учебно-исследовательской, социальной, художественно-творческой, иной).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77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думают родители? 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24675"/>
              </p:ext>
            </p:extLst>
          </p:nvPr>
        </p:nvGraphicFramePr>
        <p:xfrm>
          <a:off x="-324544" y="1268760"/>
          <a:ext cx="3096344" cy="187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006714"/>
              </p:ext>
            </p:extLst>
          </p:nvPr>
        </p:nvGraphicFramePr>
        <p:xfrm>
          <a:off x="1403648" y="1196752"/>
          <a:ext cx="3438128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987877"/>
              </p:ext>
            </p:extLst>
          </p:nvPr>
        </p:nvGraphicFramePr>
        <p:xfrm>
          <a:off x="3059832" y="1196752"/>
          <a:ext cx="3654152" cy="1947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634787"/>
              </p:ext>
            </p:extLst>
          </p:nvPr>
        </p:nvGraphicFramePr>
        <p:xfrm>
          <a:off x="4860032" y="1196752"/>
          <a:ext cx="387017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458173"/>
              </p:ext>
            </p:extLst>
          </p:nvPr>
        </p:nvGraphicFramePr>
        <p:xfrm>
          <a:off x="-396552" y="3068960"/>
          <a:ext cx="367240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81332"/>
              </p:ext>
            </p:extLst>
          </p:nvPr>
        </p:nvGraphicFramePr>
        <p:xfrm>
          <a:off x="2123728" y="3140968"/>
          <a:ext cx="3726160" cy="1803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7790660"/>
              </p:ext>
            </p:extLst>
          </p:nvPr>
        </p:nvGraphicFramePr>
        <p:xfrm>
          <a:off x="4283968" y="2996952"/>
          <a:ext cx="3510136" cy="209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367874"/>
              </p:ext>
            </p:extLst>
          </p:nvPr>
        </p:nvGraphicFramePr>
        <p:xfrm>
          <a:off x="6444208" y="3140968"/>
          <a:ext cx="3366120" cy="209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92990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думаю ученики?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220515"/>
              </p:ext>
            </p:extLst>
          </p:nvPr>
        </p:nvGraphicFramePr>
        <p:xfrm>
          <a:off x="4270827" y="1340693"/>
          <a:ext cx="4642342" cy="1872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398336"/>
              </p:ext>
            </p:extLst>
          </p:nvPr>
        </p:nvGraphicFramePr>
        <p:xfrm>
          <a:off x="417240" y="3645024"/>
          <a:ext cx="4014192" cy="2379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524810"/>
              </p:ext>
            </p:extLst>
          </p:nvPr>
        </p:nvGraphicFramePr>
        <p:xfrm>
          <a:off x="251520" y="1265312"/>
          <a:ext cx="4176464" cy="2167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624517"/>
              </p:ext>
            </p:extLst>
          </p:nvPr>
        </p:nvGraphicFramePr>
        <p:xfrm>
          <a:off x="4582344" y="3645024"/>
          <a:ext cx="4283968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791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думают учителя?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356460"/>
              </p:ext>
            </p:extLst>
          </p:nvPr>
        </p:nvGraphicFramePr>
        <p:xfrm>
          <a:off x="4633664" y="1375048"/>
          <a:ext cx="3971741" cy="2273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337073"/>
              </p:ext>
            </p:extLst>
          </p:nvPr>
        </p:nvGraphicFramePr>
        <p:xfrm>
          <a:off x="343441" y="1375048"/>
          <a:ext cx="4176464" cy="231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53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Степень самостоятельности обучающихся при выполнении проекта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340863"/>
              </p:ext>
            </p:extLst>
          </p:nvPr>
        </p:nvGraphicFramePr>
        <p:xfrm>
          <a:off x="323528" y="1556791"/>
          <a:ext cx="4114800" cy="2071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074243"/>
              </p:ext>
            </p:extLst>
          </p:nvPr>
        </p:nvGraphicFramePr>
        <p:xfrm>
          <a:off x="4572000" y="1556792"/>
          <a:ext cx="4464496" cy="2071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225160"/>
              </p:ext>
            </p:extLst>
          </p:nvPr>
        </p:nvGraphicFramePr>
        <p:xfrm>
          <a:off x="4413354" y="4006164"/>
          <a:ext cx="4479126" cy="244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536135"/>
              </p:ext>
            </p:extLst>
          </p:nvPr>
        </p:nvGraphicFramePr>
        <p:xfrm>
          <a:off x="117849" y="4006164"/>
          <a:ext cx="4320479" cy="244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8768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0609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Учебно-исследовательская и проектная деятельность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5666" y="1196752"/>
            <a:ext cx="85907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учебно-исследовательской деятельности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УИД) состоит в том, что она нацелена на решение обучающимися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познавательной проблемы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носит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теоретический характер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ориентирована на получение обучающимися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знания (ранее неизвестного или мало известного), на организацию его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опытно-экспериментальной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Исследовательские задачи представляют собой особый вид педагогической установки, ориентированной: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и развитие у школьников навыков поиска ответов на проблемные вопросы, предполагающие не использование имеющихся у школьников знаний, а получение новых посредством размышлений, рассуждений, предположений, экспериментирования;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овладение обучающимися основными научно-исследовательскими умениями (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формулировать гипотезу и прогноз, планировать и осуществлять анализ, опыт и эксперимент, делать обобщения и формулировать выводы на основе анализа полученных данных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 учебно-исследовательской работы определяется возможностью обучающихся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посмотреть на различные проблемы с позиции ученых, занимающихся научным исследованием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0792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0609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Учебно-исследовательская и проектная деятельность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5666" y="954997"/>
            <a:ext cx="8590790" cy="57554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проектной деятельности (далее - ПД) заключается в том, что она нацелена на получение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конкретного результата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продукта), с учетом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заранее заданных требований и запланированных ресурсов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ПД имеет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прикладной характер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ориентирована на поиск, нахождение обучающимися практического средства (инструмента) для решения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жизненной,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значимой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познавательной проблемы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отличаются от исследовательских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иной логикой решения, а также тем, что нацелены на формирование и развитие у обучающихся умений: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оптимальный путь решения проблемного вопроса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прогнозировать проектный результат и оформлять его в виде реального "продукта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использовать для создания проектного "продукта" имеющиеся знания и освоенные способы действия, а при их недостаточности - производить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и отбор необходимых знаний и методов (причем не только научных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работа должна ответить на вопрос "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необходимо сделать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(сконструировать, смоделировать, изготовить и другие действия),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решить реально существующую или потенциально значимую проблему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?".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ПД необходимо учитывать, что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любом проекте должна присутствовать исследовательская составляющая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связи с чем обучающиеся должны быть сориентированы на то, что, прежде чем создать требуемое для решения проблемы новое практическое средство, им сначала предстоит найти основания для доказательства актуальности, действенности и эффективности продукта.</a:t>
            </a:r>
          </a:p>
        </p:txBody>
      </p:sp>
    </p:spTree>
    <p:extLst>
      <p:ext uri="{BB962C8B-B14F-4D97-AF65-F5344CB8AC3E}">
        <p14:creationId xmlns:p14="http://schemas.microsoft.com/office/powerpoint/2010/main" val="16249773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1543</Words>
  <Application>Microsoft Office PowerPoint</Application>
  <PresentationFormat>Экран (4:3)</PresentationFormat>
  <Paragraphs>143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МЕТОДИЧЕСКИЙ СБОР  «Методические основы организации проектной и исследовательской деятельности обучающихся в условиях достижения планируемых результатов реализации ООП»</vt:lpstr>
      <vt:lpstr>Программа методического сбора</vt:lpstr>
      <vt:lpstr>Место учебно-исследовательской и проектной деятельности обучающихся в образовательном процессе</vt:lpstr>
      <vt:lpstr>Что думают родители? </vt:lpstr>
      <vt:lpstr>Что думаю ученики? </vt:lpstr>
      <vt:lpstr>Что думают учителя?</vt:lpstr>
      <vt:lpstr>Степень самостоятельности обучающихся при выполнении проекта</vt:lpstr>
      <vt:lpstr>Учебно-исследовательская и проектная деятельность</vt:lpstr>
      <vt:lpstr>Учебно-исследовательская и проектная деятельность</vt:lpstr>
      <vt:lpstr>Виды проектов</vt:lpstr>
      <vt:lpstr>Учебно-исследовательская и проектная деятельность</vt:lpstr>
      <vt:lpstr>Оценка результатов учебно-исследовательской и проектной деятельности</vt:lpstr>
      <vt:lpstr>Критерии оценивания исследовательской и проектной деятельности</vt:lpstr>
      <vt:lpstr>Нормативное обеспечение реализации учебно-исследовательской и проектной деятельности</vt:lpstr>
      <vt:lpstr>Условия реализации УИД и ПД</vt:lpstr>
      <vt:lpstr>Компетенции педагогов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деятельность методической службы</dc:title>
  <dc:creator>User</dc:creator>
  <cp:lastModifiedBy>User</cp:lastModifiedBy>
  <cp:revision>46</cp:revision>
  <cp:lastPrinted>2023-02-28T05:58:05Z</cp:lastPrinted>
  <dcterms:created xsi:type="dcterms:W3CDTF">2023-02-28T00:12:03Z</dcterms:created>
  <dcterms:modified xsi:type="dcterms:W3CDTF">2024-03-15T04:23:31Z</dcterms:modified>
</cp:coreProperties>
</file>