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8" r:id="rId3"/>
    <p:sldId id="263" r:id="rId4"/>
    <p:sldId id="277" r:id="rId5"/>
    <p:sldId id="269" r:id="rId6"/>
    <p:sldId id="267" r:id="rId7"/>
    <p:sldId id="279" r:id="rId8"/>
    <p:sldId id="278" r:id="rId9"/>
    <p:sldId id="265" r:id="rId10"/>
    <p:sldId id="266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DA3D4-9606-4D03-97CC-E18081EACC99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91DE0-26BA-4EAF-9D58-CC7EC7B04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3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7"/>
            <a:ext cx="7128792" cy="25202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МЕТОДИЧЕСКИЙ СБОР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Актуальные вопросы реализации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обновлённых ФГОС ОО</a:t>
            </a:r>
          </a:p>
        </p:txBody>
      </p:sp>
      <p:pic>
        <p:nvPicPr>
          <p:cNvPr id="4" name="object 2"/>
          <p:cNvPicPr/>
          <p:nvPr/>
        </p:nvPicPr>
        <p:blipFill rotWithShape="1">
          <a:blip r:embed="rId2" cstate="print"/>
          <a:srcRect t="39749"/>
          <a:stretch/>
        </p:blipFill>
        <p:spPr>
          <a:xfrm>
            <a:off x="1" y="5157192"/>
            <a:ext cx="9143999" cy="1700805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15280"/>
            <a:ext cx="684076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апреля 2024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7222980">
            <a:off x="8225409" y="5683784"/>
            <a:ext cx="342543" cy="13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6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996310">
            <a:off x="467544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Желаем успешного завершения учебного года!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9144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10" y="332656"/>
            <a:ext cx="8107422" cy="2116832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ru-RU" b="1" dirty="0"/>
              <a:t>Приказ </a:t>
            </a:r>
            <a:r>
              <a:rPr lang="ru-RU" b="1" dirty="0" err="1"/>
              <a:t>Минпросвещения</a:t>
            </a:r>
            <a:r>
              <a:rPr lang="ru-RU" b="1" dirty="0"/>
              <a:t> России от 27.12.2023 № </a:t>
            </a:r>
            <a:r>
              <a:rPr lang="ru-RU" b="1" dirty="0" smtClean="0"/>
              <a:t>1028 «О </a:t>
            </a:r>
            <a:r>
              <a:rPr lang="ru-RU" b="1" dirty="0"/>
              <a:t>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основного общего образования и среднего общего </a:t>
            </a:r>
            <a:r>
              <a:rPr lang="ru-RU" b="1" dirty="0" smtClean="0"/>
              <a:t>образования»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(вступает в силу с 1 сентября 2024 года)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53010" y="5229200"/>
            <a:ext cx="8107422" cy="86409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Утверждены предметные результаты по предмету «Основы безопасности и защиты Родины».</a:t>
            </a:r>
          </a:p>
          <a:p>
            <a:r>
              <a:rPr lang="ru-RU" sz="2000" dirty="0" smtClean="0"/>
              <a:t>Предметные результаты по физической культуре остались неизменными.</a:t>
            </a:r>
          </a:p>
        </p:txBody>
      </p:sp>
      <p:sp>
        <p:nvSpPr>
          <p:cNvPr id="7" name="Объект 6"/>
          <p:cNvSpPr txBox="1">
            <a:spLocks/>
          </p:cNvSpPr>
          <p:nvPr/>
        </p:nvSpPr>
        <p:spPr>
          <a:xfrm>
            <a:off x="353010" y="2636912"/>
            <a:ext cx="8107422" cy="21851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Изменения касаются предметной области «Физическая культура и основы безопасности жизнедеятельности» на уровнях ООО и СОО</a:t>
            </a:r>
          </a:p>
          <a:p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820151"/>
              </p:ext>
            </p:extLst>
          </p:nvPr>
        </p:nvGraphicFramePr>
        <p:xfrm>
          <a:off x="538202" y="3356992"/>
          <a:ext cx="785921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608">
                  <a:extLst>
                    <a:ext uri="{9D8B030D-6E8A-4147-A177-3AD203B41FA5}">
                      <a16:colId xmlns:a16="http://schemas.microsoft.com/office/drawing/2014/main" xmlns="" val="328491636"/>
                    </a:ext>
                  </a:extLst>
                </a:gridCol>
                <a:gridCol w="3929608">
                  <a:extLst>
                    <a:ext uri="{9D8B030D-6E8A-4147-A177-3AD203B41FA5}">
                      <a16:colId xmlns:a16="http://schemas.microsoft.com/office/drawing/2014/main" xmlns="" val="339859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4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939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108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136904" cy="204482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sz="2000" b="1" dirty="0"/>
              <a:t>Приказ Министерства просвещения Российской Федерации от 22.01.2024 № </a:t>
            </a:r>
            <a:r>
              <a:rPr lang="ru-RU" sz="2000" b="1" dirty="0" smtClean="0"/>
              <a:t>31 "</a:t>
            </a:r>
            <a:r>
              <a:rPr lang="ru-RU" sz="2000" b="1" dirty="0"/>
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начального общего образования и основного общего </a:t>
            </a:r>
            <a:r>
              <a:rPr lang="ru-RU" sz="2000" b="1" dirty="0" smtClean="0"/>
              <a:t>образования« </a:t>
            </a:r>
            <a:r>
              <a:rPr lang="ru-RU" sz="2000" b="1" dirty="0" smtClean="0">
                <a:solidFill>
                  <a:srgbClr val="FF0000"/>
                </a:solidFill>
              </a:rPr>
              <a:t>(вступает в силу с 1 сентября 2024 года)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76605" y="2461457"/>
            <a:ext cx="8136904" cy="16876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Изменения касаются предметной области «Технология» на уровнях НОО и ООО</a:t>
            </a:r>
          </a:p>
          <a:p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50988"/>
              </p:ext>
            </p:extLst>
          </p:nvPr>
        </p:nvGraphicFramePr>
        <p:xfrm>
          <a:off x="564637" y="3113029"/>
          <a:ext cx="75608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198331331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77521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93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Технология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Труд</a:t>
                      </a:r>
                      <a:r>
                        <a:rPr lang="ru-RU" b="1" baseline="0" dirty="0" smtClean="0"/>
                        <a:t> (технология)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6183924"/>
                  </a:ext>
                </a:extLst>
              </a:tr>
            </a:tbl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>
          <a:xfrm>
            <a:off x="276605" y="4507560"/>
            <a:ext cx="8136904" cy="20448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Предметные результаты остались без изменений.</a:t>
            </a:r>
          </a:p>
          <a:p>
            <a:r>
              <a:rPr lang="ru-RU" sz="2000" dirty="0" smtClean="0"/>
              <a:t>Обязательные </a:t>
            </a:r>
            <a:r>
              <a:rPr lang="ru-RU" sz="2000" dirty="0" smtClean="0"/>
              <a:t>модули на уровне ООО: «Производство и технологии», «Технологии обработки материалов и пищевых продуктов», «Компьютерная графика. Черчение», «Робототехника», «3</a:t>
            </a:r>
            <a:r>
              <a:rPr lang="en-US" sz="2000" dirty="0" smtClean="0"/>
              <a:t>D</a:t>
            </a:r>
            <a:r>
              <a:rPr lang="ru-RU" sz="2000" dirty="0" smtClean="0"/>
              <a:t>-моделирование, </a:t>
            </a:r>
            <a:r>
              <a:rPr lang="ru-RU" sz="2000" dirty="0" err="1" smtClean="0"/>
              <a:t>прототипирование</a:t>
            </a:r>
            <a:r>
              <a:rPr lang="ru-RU" sz="2000" dirty="0" smtClean="0"/>
              <a:t>, макетирование»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95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29669" y="224507"/>
            <a:ext cx="8229600" cy="1673441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000" b="1" dirty="0"/>
              <a:t>Приказ Министерства просвещения Российской Федерации от 1 февраля 2024 года № 62 «О внесении изменений в некоторые приказы Министерства просвещения Российской Федерации, касающиеся федеральных образовательных программ основного общего образования и среднего общего образования</a:t>
            </a:r>
            <a:r>
              <a:rPr lang="ru-RU" sz="2000" b="1" dirty="0" smtClean="0"/>
              <a:t>»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(вступает в силу с 1 сентября 2024 года)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Объект 6"/>
          <p:cNvSpPr txBox="1">
            <a:spLocks/>
          </p:cNvSpPr>
          <p:nvPr/>
        </p:nvSpPr>
        <p:spPr>
          <a:xfrm>
            <a:off x="457200" y="2130509"/>
            <a:ext cx="8229600" cy="24034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Изменения касаются предметной области «Физическая культура и основы безопасности жизнедеятельности» на уровнях ООО и СОО</a:t>
            </a:r>
          </a:p>
          <a:p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19298"/>
              </p:ext>
            </p:extLst>
          </p:nvPr>
        </p:nvGraphicFramePr>
        <p:xfrm>
          <a:off x="642392" y="2861533"/>
          <a:ext cx="785921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608">
                  <a:extLst>
                    <a:ext uri="{9D8B030D-6E8A-4147-A177-3AD203B41FA5}">
                      <a16:colId xmlns:a16="http://schemas.microsoft.com/office/drawing/2014/main" xmlns="" val="328491636"/>
                    </a:ext>
                  </a:extLst>
                </a:gridCol>
                <a:gridCol w="3929608">
                  <a:extLst>
                    <a:ext uri="{9D8B030D-6E8A-4147-A177-3AD203B41FA5}">
                      <a16:colId xmlns:a16="http://schemas.microsoft.com/office/drawing/2014/main" xmlns="" val="339859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47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безопасности и защиты Родины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939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1081640"/>
                  </a:ext>
                </a:extLst>
              </a:tr>
            </a:tbl>
          </a:graphicData>
        </a:graphic>
      </p:graphicFrame>
      <p:sp>
        <p:nvSpPr>
          <p:cNvPr id="10" name="Объект 6"/>
          <p:cNvSpPr txBox="1">
            <a:spLocks/>
          </p:cNvSpPr>
          <p:nvPr/>
        </p:nvSpPr>
        <p:spPr>
          <a:xfrm>
            <a:off x="457200" y="4848727"/>
            <a:ext cx="8003232" cy="14605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Утверждена ФРП «Основы безопасности и защиты Родины» (ОБЗР);</a:t>
            </a:r>
          </a:p>
          <a:p>
            <a:r>
              <a:rPr lang="ru-RU" sz="2000" b="1" dirty="0" smtClean="0"/>
              <a:t>Внесены изменения в федеральные учебные планы.</a:t>
            </a:r>
          </a:p>
          <a:p>
            <a:r>
              <a:rPr lang="ru-RU" sz="2000" b="1" dirty="0" smtClean="0"/>
              <a:t>Будет организовано повышение квалификации учителей ОБЗР.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9412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80850"/>
            <a:ext cx="8229600" cy="1960118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000" b="1" dirty="0"/>
              <a:t>Приказ Министерства просвещения Российской Федерации № 110 от 19.02.2024 “О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основного общего образования</a:t>
            </a:r>
            <a:r>
              <a:rPr lang="ru-RU" sz="2000" b="1" dirty="0" smtClean="0"/>
              <a:t>”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(вступает в силу с 1 сентября 2025 года)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3441698"/>
            <a:ext cx="8229600" cy="11394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Изменения касаются введения курса </a:t>
            </a:r>
            <a:r>
              <a:rPr lang="ru-RU" sz="2400" b="1" dirty="0" smtClean="0"/>
              <a:t>«История нашего края» </a:t>
            </a:r>
            <a:r>
              <a:rPr lang="ru-RU" sz="2400" dirty="0" smtClean="0"/>
              <a:t>и исключения предметной области и предмета </a:t>
            </a:r>
            <a:r>
              <a:rPr lang="ru-RU" sz="2400" b="1" dirty="0" smtClean="0"/>
              <a:t>«ОДНКРН» </a:t>
            </a:r>
            <a:r>
              <a:rPr lang="ru-RU" sz="2400" dirty="0" smtClean="0"/>
              <a:t>на уровне ООО. </a:t>
            </a:r>
          </a:p>
          <a:p>
            <a:r>
              <a:rPr lang="ru-RU" sz="2400" dirty="0" smtClean="0"/>
              <a:t>Скорректированы предметные результаты по предмету «История»</a:t>
            </a:r>
            <a:endParaRPr lang="ru-RU" sz="2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51520" y="5013176"/>
            <a:ext cx="8229600" cy="11394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БГПУ получил задание разработать учебники «История родного края».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07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59082" cy="233285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b="1" dirty="0" smtClean="0"/>
              <a:t>Приказ </a:t>
            </a:r>
            <a:r>
              <a:rPr lang="ru-RU" sz="2000" b="1" dirty="0"/>
              <a:t>Министерства просвещения Российской Федерации от 19.03.2024 № 171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 внесены изменения в федеральные образовательные программы начального, основного и среднего общего образования</a:t>
            </a:r>
            <a:r>
              <a:rPr lang="ru-RU" sz="2000" b="1" dirty="0" smtClean="0"/>
              <a:t>. </a:t>
            </a:r>
          </a:p>
          <a:p>
            <a:pPr marL="0" indent="0" algn="ctr">
              <a:buNone/>
            </a:pPr>
            <a:r>
              <a:rPr lang="ru-RU" sz="2000" b="1" dirty="0" smtClean="0"/>
              <a:t>(</a:t>
            </a:r>
            <a:r>
              <a:rPr lang="ru-RU" sz="2000" b="1" dirty="0" smtClean="0">
                <a:solidFill>
                  <a:srgbClr val="FF0000"/>
                </a:solidFill>
              </a:rPr>
              <a:t>вступает в силу в два этапа: с 1 сентября 2024 года и с 1 сентября 2025 года</a:t>
            </a:r>
            <a:r>
              <a:rPr lang="ru-RU" sz="2000" b="1" dirty="0" smtClean="0"/>
              <a:t>)</a:t>
            </a:r>
            <a:endParaRPr lang="ru-RU" sz="20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51520" y="2780928"/>
            <a:ext cx="8263599" cy="1800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Внесены </a:t>
            </a:r>
            <a:r>
              <a:rPr lang="ru-RU" sz="2400" dirty="0"/>
              <a:t>изменения в ФРП по учебным предметам «Литература</a:t>
            </a:r>
            <a:r>
              <a:rPr lang="ru-RU" sz="2400" dirty="0" smtClean="0"/>
              <a:t>» (ООО, СОО), </a:t>
            </a:r>
            <a:r>
              <a:rPr lang="ru-RU" sz="2400" dirty="0" smtClean="0"/>
              <a:t>«История</a:t>
            </a:r>
            <a:r>
              <a:rPr lang="ru-RU" sz="2400" dirty="0" smtClean="0"/>
              <a:t>» (ООО, СОО), </a:t>
            </a:r>
            <a:r>
              <a:rPr lang="ru-RU" sz="2400" dirty="0" smtClean="0"/>
              <a:t>«Обществознание</a:t>
            </a:r>
            <a:r>
              <a:rPr lang="ru-RU" sz="2400" dirty="0" smtClean="0"/>
              <a:t>» (ООО, СОО), </a:t>
            </a:r>
            <a:r>
              <a:rPr lang="ru-RU" sz="2400" dirty="0" smtClean="0"/>
              <a:t>«Труд </a:t>
            </a:r>
            <a:r>
              <a:rPr lang="ru-RU" sz="2400" dirty="0" smtClean="0"/>
              <a:t>(технология)» (НОО, ООО), </a:t>
            </a:r>
            <a:r>
              <a:rPr lang="ru-RU" sz="2400" dirty="0"/>
              <a:t>«География</a:t>
            </a:r>
            <a:r>
              <a:rPr lang="ru-RU" sz="2400" dirty="0" smtClean="0"/>
              <a:t>» (ООО, СОО), </a:t>
            </a:r>
            <a:r>
              <a:rPr lang="ru-RU" sz="2400" dirty="0" smtClean="0"/>
              <a:t>«Физическая культура</a:t>
            </a:r>
            <a:r>
              <a:rPr lang="ru-RU" sz="2400" dirty="0" smtClean="0"/>
              <a:t>» (НОО, ООО, СОО)</a:t>
            </a:r>
            <a:endParaRPr lang="ru-RU" sz="16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78126" y="4797152"/>
            <a:ext cx="8263599" cy="16561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1</a:t>
            </a:r>
            <a:r>
              <a:rPr lang="ru-RU" sz="2400" dirty="0"/>
              <a:t>. На изучение литературы </a:t>
            </a:r>
            <a:r>
              <a:rPr lang="ru-RU" sz="2400" dirty="0" smtClean="0"/>
              <a:t>выделяется </a:t>
            </a:r>
            <a:r>
              <a:rPr lang="ru-RU" sz="2400" dirty="0"/>
              <a:t>442 часа</a:t>
            </a:r>
            <a:r>
              <a:rPr lang="ru-RU" sz="2400" dirty="0" smtClean="0"/>
              <a:t>: в </a:t>
            </a:r>
            <a:r>
              <a:rPr lang="ru-RU" sz="2400" dirty="0"/>
              <a:t>5, 6, 9 классах по 3 часа в неделю</a:t>
            </a:r>
            <a:r>
              <a:rPr lang="ru-RU" sz="2400" dirty="0" smtClean="0"/>
              <a:t>, в </a:t>
            </a:r>
            <a:r>
              <a:rPr lang="ru-RU" sz="2400" dirty="0"/>
              <a:t>7 и 8 классах — по 2 часа в неделю.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2. На изучение предмета «Обществознание» на уровне ООО отводится 34 часа в 9 классе.</a:t>
            </a:r>
          </a:p>
          <a:p>
            <a:pPr marL="0" indent="0">
              <a:buNone/>
            </a:pPr>
            <a:r>
              <a:rPr lang="ru-RU" sz="2400" dirty="0" smtClean="0"/>
              <a:t>3. На изучение предмета «История» отводится на уровне ООО </a:t>
            </a:r>
            <a:r>
              <a:rPr lang="ru-RU" sz="2400" dirty="0"/>
              <a:t>476 часов: в 5-8 классах — по 3 часа в </a:t>
            </a:r>
            <a:r>
              <a:rPr lang="ru-RU" sz="2400" dirty="0" smtClean="0"/>
              <a:t>неделю, в </a:t>
            </a:r>
            <a:r>
              <a:rPr lang="ru-RU" sz="2400" dirty="0"/>
              <a:t>9 классе — по 2 часа в неделю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4. На изучение предмета «Труд (технология)» рекомендовано отвести </a:t>
            </a:r>
            <a:r>
              <a:rPr lang="ru-RU" sz="2400" dirty="0"/>
              <a:t>272 часа:  в </a:t>
            </a:r>
            <a:r>
              <a:rPr lang="ru-RU" sz="2400" dirty="0" smtClean="0"/>
              <a:t>5-7 классах </a:t>
            </a:r>
            <a:r>
              <a:rPr lang="ru-RU" sz="2400" dirty="0"/>
              <a:t>– </a:t>
            </a:r>
            <a:r>
              <a:rPr lang="ru-RU" sz="2400" dirty="0" smtClean="0"/>
              <a:t>204 часа (по 2 </a:t>
            </a:r>
            <a:r>
              <a:rPr lang="ru-RU" sz="2400" dirty="0"/>
              <a:t>часа в неделю</a:t>
            </a:r>
            <a:r>
              <a:rPr lang="ru-RU" sz="2400" dirty="0" smtClean="0"/>
              <a:t>), в 8-9 классах </a:t>
            </a:r>
            <a:r>
              <a:rPr lang="ru-RU" sz="2400" dirty="0"/>
              <a:t>– </a:t>
            </a:r>
            <a:r>
              <a:rPr lang="ru-RU" sz="2400" dirty="0" smtClean="0"/>
              <a:t>68 часов (по 1 часу </a:t>
            </a:r>
            <a:r>
              <a:rPr lang="ru-RU" sz="2400" dirty="0"/>
              <a:t>в </a:t>
            </a:r>
            <a:r>
              <a:rPr lang="ru-RU" sz="2400" dirty="0" smtClean="0"/>
              <a:t>неделю).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2990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146" y="188640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предмета «История» на уровне ООО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1244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721" y="3068960"/>
            <a:ext cx="51244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6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перечень учебников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1"/>
            <a:ext cx="8229600" cy="3168352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/>
              <a:t>Приказ Министерства просвещения Российской Федерации № 119 от 21.02.2024 “О внесении изменений в приложения № 1 и № 2 к приказу Министерства просвещения Российской Федерации от 21 сентября 2022 г. N 858 “Об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исключенных учебников</a:t>
            </a:r>
            <a:r>
              <a:rPr lang="ru-RU" b="1" dirty="0" smtClean="0"/>
              <a:t>”</a:t>
            </a:r>
            <a:endParaRPr lang="ru-RU" b="1" dirty="0"/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5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125410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методического сопровождения реализации ФГОС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664102"/>
              </p:ext>
            </p:extLst>
          </p:nvPr>
        </p:nvGraphicFramePr>
        <p:xfrm>
          <a:off x="107504" y="1124742"/>
          <a:ext cx="8475105" cy="557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21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2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950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50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069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3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повышения квалификации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24-25.09.2023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Кураторы ФГОС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77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Стажировка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26-28.03.2024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ММС, руководители ОО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Форум «Инверсия взаимодействия»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педагоги + наставники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сборы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 в месяц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Дистанционная, онлайн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Дни открытых дверей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Очная, на местах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образовательных отношений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Открытое заседание 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с ДОТ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Белогорский МО, ММС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муниципальных методических служб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Март-май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реализации ФГОС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06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 публикации четвёртого информационно-методического бюллетеня «Реализация ФГОС в школах Амурской области»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 работники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82610" y="25400"/>
            <a:ext cx="551875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880</Words>
  <Application>Microsoft Office PowerPoint</Application>
  <PresentationFormat>Экран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МЕТОДИЧЕСКИЙ СБОР   Актуальные вопросы реализации обновлённых ФГОС 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Планирование предмета «История» на уровне ООО</vt:lpstr>
      <vt:lpstr>Федеральный перечень учебников</vt:lpstr>
      <vt:lpstr>План методического сопровождения реализации ФГОС</vt:lpstr>
      <vt:lpstr>Желаем успешного завершения учебного года!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методической службы</dc:title>
  <dc:creator>User</dc:creator>
  <cp:lastModifiedBy>User</cp:lastModifiedBy>
  <cp:revision>63</cp:revision>
  <cp:lastPrinted>2023-02-28T05:58:05Z</cp:lastPrinted>
  <dcterms:created xsi:type="dcterms:W3CDTF">2023-02-28T00:12:03Z</dcterms:created>
  <dcterms:modified xsi:type="dcterms:W3CDTF">2024-05-02T09:02:06Z</dcterms:modified>
</cp:coreProperties>
</file>