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2"/>
  </p:handoutMasterIdLst>
  <p:sldIdLst>
    <p:sldId id="257" r:id="rId2"/>
    <p:sldId id="279" r:id="rId3"/>
    <p:sldId id="263" r:id="rId4"/>
    <p:sldId id="278" r:id="rId5"/>
    <p:sldId id="267" r:id="rId6"/>
    <p:sldId id="277" r:id="rId7"/>
    <p:sldId id="258" r:id="rId8"/>
    <p:sldId id="269" r:id="rId9"/>
    <p:sldId id="265" r:id="rId10"/>
    <p:sldId id="266" r:id="rId11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A4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CDA3D4-9606-4D03-97CC-E18081EACC99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91DE0-26BA-4EAF-9D58-CC7EC7B043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88341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1412777"/>
            <a:ext cx="7128792" cy="252028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МЕТОДИЧЕСКИЙ СБОР 2</a:t>
            </a:r>
            <a:b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Обеспечение учебно-методических условий реализации обновлённых ФГОС</a:t>
            </a:r>
            <a:endParaRPr lang="ru-RU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object 2"/>
          <p:cNvPicPr/>
          <p:nvPr/>
        </p:nvPicPr>
        <p:blipFill rotWithShape="1">
          <a:blip r:embed="rId2" cstate="print"/>
          <a:srcRect t="39749"/>
          <a:stretch/>
        </p:blipFill>
        <p:spPr>
          <a:xfrm>
            <a:off x="1" y="5157192"/>
            <a:ext cx="9143999" cy="1700805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5215280"/>
            <a:ext cx="6840760" cy="792088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ноября 2023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object 2"/>
          <p:cNvPicPr/>
          <p:nvPr/>
        </p:nvPicPr>
        <p:blipFill>
          <a:blip r:embed="rId3" cstate="print"/>
          <a:stretch>
            <a:fillRect/>
          </a:stretch>
        </p:blipFill>
        <p:spPr>
          <a:xfrm rot="7222980">
            <a:off x="8225409" y="5683784"/>
            <a:ext cx="342543" cy="1320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3620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9996310">
            <a:off x="467544" y="2492896"/>
            <a:ext cx="8229600" cy="11430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Желаем успехов!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object 2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2060848"/>
            <a:ext cx="9144000" cy="4797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8673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Условия реализации </a:t>
            </a: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основной </a:t>
            </a:r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образовательной программы</a:t>
            </a:r>
            <a:endParaRPr lang="ru-RU" sz="2800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362" y="1853406"/>
            <a:ext cx="7915275" cy="4019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4" name="object 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582610" y="25400"/>
            <a:ext cx="551875" cy="6832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8896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064896" cy="936104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Условия реализации </a:t>
            </a:r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основной </a:t>
            </a:r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образовательной программы</a:t>
            </a:r>
            <a:endParaRPr lang="ru-RU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582610" y="25400"/>
            <a:ext cx="551875" cy="6832597"/>
          </a:xfrm>
          <a:prstGeom prst="rect">
            <a:avLst/>
          </a:prstGeom>
        </p:spPr>
      </p:pic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12776"/>
            <a:ext cx="7962900" cy="29241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365104"/>
            <a:ext cx="7992888" cy="2114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9527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Условия реализации </a:t>
            </a: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основной </a:t>
            </a:r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образовательной программы</a:t>
            </a:r>
            <a:endParaRPr lang="ru-RU" sz="28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600200"/>
            <a:ext cx="7992888" cy="4525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4" name="object 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582610" y="25400"/>
            <a:ext cx="551875" cy="6832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636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7704856" cy="648072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Условия реализации основной образовательной программы</a:t>
            </a:r>
          </a:p>
        </p:txBody>
      </p:sp>
      <p:pic>
        <p:nvPicPr>
          <p:cNvPr id="5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582610" y="25400"/>
            <a:ext cx="551875" cy="6832597"/>
          </a:xfrm>
          <a:prstGeom prst="rect">
            <a:avLst/>
          </a:prstGeom>
        </p:spPr>
      </p:pic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24744"/>
            <a:ext cx="7762875" cy="2143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573016"/>
            <a:ext cx="7762875" cy="22002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9903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064896" cy="72008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Обеспеченность учебниками в 2023-2024 учебном году</a:t>
            </a:r>
            <a:endParaRPr lang="ru-RU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582610" y="25400"/>
            <a:ext cx="551875" cy="6832597"/>
          </a:xfrm>
          <a:prstGeom prst="rect">
            <a:avLst/>
          </a:prstGeom>
        </p:spPr>
      </p:pic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3989040"/>
          </a:xfrm>
          <a:ln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Приобретено 326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608 экземпляров учебников и учебных пособий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сумму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218 034 022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руб.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них 106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934 экземпляров учебников для 1-х классов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сумму 48 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373 </a:t>
            </a:r>
            <a:r>
              <a:rPr lang="ru-RU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206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руб.; 71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873 экземпляров учебников 5-х классов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сумму 49 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458 </a:t>
            </a:r>
            <a:r>
              <a:rPr lang="ru-RU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618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руб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более 17 млн – новая школа в Благовещенске, + более 11 млн. – новая школа в Свободном, + более 3 млн – учебники по истории для 11 классов.</a:t>
            </a:r>
          </a:p>
          <a:p>
            <a:pPr marL="0" indent="0">
              <a:buNone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Учебники 1-х классов не заказали 23 школы; учебники 5-х классов не заказали 18 школ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41270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7776864" cy="994122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Методические материалы для учителей-предметников</a:t>
            </a:r>
            <a:endParaRPr lang="ru-RU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582610" y="25400"/>
            <a:ext cx="551875" cy="6832597"/>
          </a:xfrm>
          <a:prstGeom prst="rect">
            <a:avLst/>
          </a:prstGeom>
        </p:spPr>
      </p:pic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428790"/>
            <a:ext cx="3744416" cy="402581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835696" y="1484784"/>
            <a:ext cx="2448272" cy="36933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/>
              <a:t>https://apkpro.ru/fmc/</a:t>
            </a:r>
            <a:endParaRPr lang="ru-RU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3735238"/>
            <a:ext cx="3971787" cy="203132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 fontAlgn="base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Инструктивно-методическое письмо </a:t>
            </a:r>
          </a:p>
          <a:p>
            <a:pPr algn="ctr" fontAlgn="base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организации применения федеральных государственных образовательных стандартов начального общего, основного общего, среднего общего образования, федеральных основных общеобразовательных программ и федеральных рабочих программ по учебным предметам в общеобразовательных организациях Амурской области в 2023-2024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уч. г.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046"/>
          <a:stretch/>
        </p:blipFill>
        <p:spPr bwMode="auto">
          <a:xfrm>
            <a:off x="1112948" y="1988840"/>
            <a:ext cx="2548310" cy="174639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9517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274638"/>
            <a:ext cx="5040560" cy="634082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Актуальные вопросы</a:t>
            </a:r>
            <a:endParaRPr lang="ru-RU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582610" y="25400"/>
            <a:ext cx="551875" cy="6832597"/>
          </a:xfrm>
          <a:prstGeom prst="rect">
            <a:avLst/>
          </a:prstGeom>
        </p:spPr>
      </p:pic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9166179"/>
              </p:ext>
            </p:extLst>
          </p:nvPr>
        </p:nvGraphicFramePr>
        <p:xfrm>
          <a:off x="107504" y="980728"/>
          <a:ext cx="8640960" cy="58319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1851"/>
                <a:gridCol w="5679109"/>
              </a:tblGrid>
              <a:tr h="415658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Вопрос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Ответ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744582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Какие учебники следует приобретать в первую очередь?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первую очередь следует приобретать учебники, с закончившимся сроком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эксплуатации. </a:t>
                      </a:r>
                    </a:p>
                    <a:p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следующем учебном году следует заменить </a:t>
                      </a:r>
                      <a:r>
                        <a:rPr lang="ru-RU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 учебники 2-х, 6-х, 10-11 </a:t>
                      </a:r>
                      <a:r>
                        <a:rPr lang="ru-RU" b="1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+ История и Обществознание (7 класс), + Алгебра, Геометрия, Информатика, Физика, Химия (8 </a:t>
                      </a:r>
                      <a:r>
                        <a:rPr lang="ru-RU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.), + Вероятность и статистика (7-9 </a:t>
                      </a:r>
                      <a:r>
                        <a:rPr lang="ru-RU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., 10-11 </a:t>
                      </a:r>
                      <a:r>
                        <a:rPr lang="ru-RU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24136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Какие учебники использовать для преподавания предмета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углублённом уровне?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ФПУ 2022 года не содержит перечень учебников для преподавания на углублённом уровне. Пока следует использовать учебники базового уровня и другие учебные пособия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1743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Следует ли менять учебники для детей с ОВЗ?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Замена учебников для детей с ОВЗ осуществляется также в соответствии со сроками эксплуатации.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332384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Как работать в условиях отсутствия учебников, соответствующих обновлённым ФГОС?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Учитель должен руководствоваться ФРП!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Следует </a:t>
                      </a:r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заранее 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проанализировать несоответствия между программой и учебником.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заседаниях МО согласовать действия, обменяться идеями и материалами.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07921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125410" cy="72008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 методического сопровождения реализации ФГОС</a:t>
            </a:r>
            <a:endParaRPr lang="ru-RU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4220513"/>
              </p:ext>
            </p:extLst>
          </p:nvPr>
        </p:nvGraphicFramePr>
        <p:xfrm>
          <a:off x="107504" y="1124742"/>
          <a:ext cx="8475105" cy="5578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695"/>
                <a:gridCol w="3221713"/>
                <a:gridCol w="1412655"/>
                <a:gridCol w="1695021"/>
                <a:gridCol w="1695021"/>
              </a:tblGrid>
              <a:tr h="460695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Мероприятие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Сроки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Участники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31395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Курсы повышения квалификации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24-25.09.2023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Очная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Кураторы ФГОС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51877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Стажировка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26-28.03.2024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Очная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ММС, руководители ОО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60695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Форум «Инверсия взаимодействия»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Очная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Молодые педагоги + наставники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60695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Методические сборы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раз в месяц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Дистанционная, онлайн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ММС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60695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Дни открытых дверей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Очная, на местах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Участники образовательных отношений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60695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Открытое заседание МС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15.12. 2023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Очная с ДОТ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Белогорский МО, ММС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60695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Конкурс муниципальных методических служб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Март-май 2024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Заочная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ММС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60695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Мониторинг реализации ФГОС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Заочная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Образовательные организации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60695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Подготовка к публикации четвёртого информационно-методического бюллетеня «Реализация ФГОС в школах Амурской области»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Публикация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Педагогические работники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582610" y="25400"/>
            <a:ext cx="551875" cy="6832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06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1274</TotalTime>
  <Words>449</Words>
  <Application>Microsoft Office PowerPoint</Application>
  <PresentationFormat>Экран (4:3)</PresentationFormat>
  <Paragraphs>86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МЕТОДИЧЕСКИЙ СБОР 2   Обеспечение учебно-методических условий реализации обновлённых ФГОС</vt:lpstr>
      <vt:lpstr>Условия реализации  основной образовательной программы</vt:lpstr>
      <vt:lpstr>Условия реализации  основной образовательной программы</vt:lpstr>
      <vt:lpstr>Условия реализации  основной образовательной программы</vt:lpstr>
      <vt:lpstr>Условия реализации основной образовательной программы</vt:lpstr>
      <vt:lpstr>Обеспеченность учебниками в 2023-2024 учебном году</vt:lpstr>
      <vt:lpstr>Методические материалы для учителей-предметников</vt:lpstr>
      <vt:lpstr>Актуальные вопросы</vt:lpstr>
      <vt:lpstr>План методического сопровождения реализации ФГОС</vt:lpstr>
      <vt:lpstr>Желаем успехов!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Аналитическая деятельность методической службы</dc:title>
  <dc:creator>User</dc:creator>
  <cp:lastModifiedBy>User</cp:lastModifiedBy>
  <cp:revision>56</cp:revision>
  <cp:lastPrinted>2023-02-28T05:58:05Z</cp:lastPrinted>
  <dcterms:created xsi:type="dcterms:W3CDTF">2023-02-28T00:12:03Z</dcterms:created>
  <dcterms:modified xsi:type="dcterms:W3CDTF">2023-11-03T04:44:55Z</dcterms:modified>
</cp:coreProperties>
</file>