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7" r:id="rId2"/>
    <p:sldId id="277" r:id="rId3"/>
    <p:sldId id="267" r:id="rId4"/>
    <p:sldId id="258" r:id="rId5"/>
    <p:sldId id="269" r:id="rId6"/>
    <p:sldId id="259" r:id="rId7"/>
    <p:sldId id="263" r:id="rId8"/>
    <p:sldId id="271" r:id="rId9"/>
    <p:sldId id="272" r:id="rId10"/>
    <p:sldId id="274" r:id="rId11"/>
    <p:sldId id="276" r:id="rId12"/>
    <p:sldId id="260" r:id="rId13"/>
    <p:sldId id="262" r:id="rId14"/>
    <p:sldId id="261" r:id="rId15"/>
    <p:sldId id="265" r:id="rId16"/>
    <p:sldId id="266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CDFEF-4BBC-4E11-BCBC-27DC07C6793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1A5B46E-41DE-430D-AA55-E5E9FC30A881}">
      <dgm:prSet/>
      <dgm:spPr/>
      <dgm:t>
        <a:bodyPr/>
        <a:lstStyle/>
        <a:p>
          <a:pPr rtl="0"/>
          <a:r>
            <a:rPr lang="ru-RU" b="1" smtClean="0"/>
            <a:t>Цель</a:t>
          </a:r>
          <a:endParaRPr lang="ru-RU" b="1"/>
        </a:p>
      </dgm:t>
    </dgm:pt>
    <dgm:pt modelId="{5FEA3793-3862-4D31-A651-80F3789E6214}" type="parTrans" cxnId="{794CB5F2-1179-464B-B6F8-D6486B049FD5}">
      <dgm:prSet/>
      <dgm:spPr/>
      <dgm:t>
        <a:bodyPr/>
        <a:lstStyle/>
        <a:p>
          <a:endParaRPr lang="ru-RU" b="1"/>
        </a:p>
      </dgm:t>
    </dgm:pt>
    <dgm:pt modelId="{2196A235-6424-43AA-BA49-3456E0E352D8}" type="sibTrans" cxnId="{794CB5F2-1179-464B-B6F8-D6486B049FD5}">
      <dgm:prSet/>
      <dgm:spPr/>
      <dgm:t>
        <a:bodyPr/>
        <a:lstStyle/>
        <a:p>
          <a:endParaRPr lang="ru-RU" b="1"/>
        </a:p>
      </dgm:t>
    </dgm:pt>
    <dgm:pt modelId="{61585C0D-00F5-4F3C-AD9F-3170706E673C}">
      <dgm:prSet/>
      <dgm:spPr/>
      <dgm:t>
        <a:bodyPr/>
        <a:lstStyle/>
        <a:p>
          <a:pPr rtl="0"/>
          <a:r>
            <a:rPr lang="ru-RU" b="1" dirty="0" smtClean="0"/>
            <a:t>Задачи</a:t>
          </a:r>
          <a:endParaRPr lang="ru-RU" b="1" dirty="0"/>
        </a:p>
      </dgm:t>
    </dgm:pt>
    <dgm:pt modelId="{54F1593F-011F-4EFA-9832-3DCD9A6899B1}" type="parTrans" cxnId="{7589358F-516B-4E23-B90D-61220E18DE10}">
      <dgm:prSet/>
      <dgm:spPr/>
      <dgm:t>
        <a:bodyPr/>
        <a:lstStyle/>
        <a:p>
          <a:endParaRPr lang="ru-RU" b="1"/>
        </a:p>
      </dgm:t>
    </dgm:pt>
    <dgm:pt modelId="{69CC806E-0F37-412B-9046-189F4EAB7696}" type="sibTrans" cxnId="{7589358F-516B-4E23-B90D-61220E18DE10}">
      <dgm:prSet/>
      <dgm:spPr/>
      <dgm:t>
        <a:bodyPr/>
        <a:lstStyle/>
        <a:p>
          <a:endParaRPr lang="ru-RU" b="1"/>
        </a:p>
      </dgm:t>
    </dgm:pt>
    <dgm:pt modelId="{35DD0ACE-C552-46F0-9767-BAF2EB05EAAD}">
      <dgm:prSet/>
      <dgm:spPr/>
      <dgm:t>
        <a:bodyPr/>
        <a:lstStyle/>
        <a:p>
          <a:pPr rtl="0"/>
          <a:r>
            <a:rPr lang="ru-RU" b="1" smtClean="0"/>
            <a:t>Показатели мониторинга</a:t>
          </a:r>
          <a:endParaRPr lang="ru-RU" b="1"/>
        </a:p>
      </dgm:t>
    </dgm:pt>
    <dgm:pt modelId="{B6E46D63-9B95-4D73-B132-D222908C2DDF}" type="parTrans" cxnId="{9DCBB125-7A24-4E48-A238-616FEFDA1D2F}">
      <dgm:prSet/>
      <dgm:spPr/>
      <dgm:t>
        <a:bodyPr/>
        <a:lstStyle/>
        <a:p>
          <a:endParaRPr lang="ru-RU" b="1"/>
        </a:p>
      </dgm:t>
    </dgm:pt>
    <dgm:pt modelId="{4BBF154C-16EA-42CC-94A0-04AD03C0E7D8}" type="sibTrans" cxnId="{9DCBB125-7A24-4E48-A238-616FEFDA1D2F}">
      <dgm:prSet/>
      <dgm:spPr/>
      <dgm:t>
        <a:bodyPr/>
        <a:lstStyle/>
        <a:p>
          <a:endParaRPr lang="ru-RU" b="1"/>
        </a:p>
      </dgm:t>
    </dgm:pt>
    <dgm:pt modelId="{6AB63D11-510A-49C0-B6FE-78A899CE9FCF}" type="pres">
      <dgm:prSet presAssocID="{2C1CDFEF-4BBC-4E11-BCBC-27DC07C6793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6841C-2BD8-4749-BB15-A9D66814C665}" type="pres">
      <dgm:prSet presAssocID="{2C1CDFEF-4BBC-4E11-BCBC-27DC07C67930}" presName="arrow" presStyleLbl="bgShp" presStyleIdx="0" presStyleCnt="1"/>
      <dgm:spPr/>
    </dgm:pt>
    <dgm:pt modelId="{926F172C-EE9D-4DAC-A2E4-EF4FD0BF7B89}" type="pres">
      <dgm:prSet presAssocID="{2C1CDFEF-4BBC-4E11-BCBC-27DC07C67930}" presName="linearProcess" presStyleCnt="0"/>
      <dgm:spPr/>
    </dgm:pt>
    <dgm:pt modelId="{01EA0F42-5646-47B6-9FFC-53ACBE15AE50}" type="pres">
      <dgm:prSet presAssocID="{F1A5B46E-41DE-430D-AA55-E5E9FC30A88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9B523-57BA-4A76-A3AF-923551842880}" type="pres">
      <dgm:prSet presAssocID="{2196A235-6424-43AA-BA49-3456E0E352D8}" presName="sibTrans" presStyleCnt="0"/>
      <dgm:spPr/>
    </dgm:pt>
    <dgm:pt modelId="{4399A309-AA4C-4E56-87E5-96B74554F12E}" type="pres">
      <dgm:prSet presAssocID="{61585C0D-00F5-4F3C-AD9F-3170706E673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26C7C-C8A3-4443-8BA0-E49954ACA7DE}" type="pres">
      <dgm:prSet presAssocID="{69CC806E-0F37-412B-9046-189F4EAB7696}" presName="sibTrans" presStyleCnt="0"/>
      <dgm:spPr/>
    </dgm:pt>
    <dgm:pt modelId="{BB060BCC-B341-4295-88C0-C7F04CBA59E9}" type="pres">
      <dgm:prSet presAssocID="{35DD0ACE-C552-46F0-9767-BAF2EB05EAA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CBB125-7A24-4E48-A238-616FEFDA1D2F}" srcId="{2C1CDFEF-4BBC-4E11-BCBC-27DC07C67930}" destId="{35DD0ACE-C552-46F0-9767-BAF2EB05EAAD}" srcOrd="2" destOrd="0" parTransId="{B6E46D63-9B95-4D73-B132-D222908C2DDF}" sibTransId="{4BBF154C-16EA-42CC-94A0-04AD03C0E7D8}"/>
    <dgm:cxn modelId="{794CB5F2-1179-464B-B6F8-D6486B049FD5}" srcId="{2C1CDFEF-4BBC-4E11-BCBC-27DC07C67930}" destId="{F1A5B46E-41DE-430D-AA55-E5E9FC30A881}" srcOrd="0" destOrd="0" parTransId="{5FEA3793-3862-4D31-A651-80F3789E6214}" sibTransId="{2196A235-6424-43AA-BA49-3456E0E352D8}"/>
    <dgm:cxn modelId="{56B65B6A-BE00-4189-9DAF-FB8C54EB8234}" type="presOf" srcId="{35DD0ACE-C552-46F0-9767-BAF2EB05EAAD}" destId="{BB060BCC-B341-4295-88C0-C7F04CBA59E9}" srcOrd="0" destOrd="0" presId="urn:microsoft.com/office/officeart/2005/8/layout/hProcess9"/>
    <dgm:cxn modelId="{F7AF94C8-3318-4F75-81C0-CB0C147D9AB2}" type="presOf" srcId="{F1A5B46E-41DE-430D-AA55-E5E9FC30A881}" destId="{01EA0F42-5646-47B6-9FFC-53ACBE15AE50}" srcOrd="0" destOrd="0" presId="urn:microsoft.com/office/officeart/2005/8/layout/hProcess9"/>
    <dgm:cxn modelId="{7589358F-516B-4E23-B90D-61220E18DE10}" srcId="{2C1CDFEF-4BBC-4E11-BCBC-27DC07C67930}" destId="{61585C0D-00F5-4F3C-AD9F-3170706E673C}" srcOrd="1" destOrd="0" parTransId="{54F1593F-011F-4EFA-9832-3DCD9A6899B1}" sibTransId="{69CC806E-0F37-412B-9046-189F4EAB7696}"/>
    <dgm:cxn modelId="{2138437A-71BB-4AF9-A195-A6CEDF7305E5}" type="presOf" srcId="{61585C0D-00F5-4F3C-AD9F-3170706E673C}" destId="{4399A309-AA4C-4E56-87E5-96B74554F12E}" srcOrd="0" destOrd="0" presId="urn:microsoft.com/office/officeart/2005/8/layout/hProcess9"/>
    <dgm:cxn modelId="{8EE99344-B775-4575-8A3B-03A4DFF654D4}" type="presOf" srcId="{2C1CDFEF-4BBC-4E11-BCBC-27DC07C67930}" destId="{6AB63D11-510A-49C0-B6FE-78A899CE9FCF}" srcOrd="0" destOrd="0" presId="urn:microsoft.com/office/officeart/2005/8/layout/hProcess9"/>
    <dgm:cxn modelId="{1F14868C-64AA-47F1-B549-743B49C4907A}" type="presParOf" srcId="{6AB63D11-510A-49C0-B6FE-78A899CE9FCF}" destId="{78E6841C-2BD8-4749-BB15-A9D66814C665}" srcOrd="0" destOrd="0" presId="urn:microsoft.com/office/officeart/2005/8/layout/hProcess9"/>
    <dgm:cxn modelId="{4D016379-B360-4FE3-ACF3-3815ED62CA2B}" type="presParOf" srcId="{6AB63D11-510A-49C0-B6FE-78A899CE9FCF}" destId="{926F172C-EE9D-4DAC-A2E4-EF4FD0BF7B89}" srcOrd="1" destOrd="0" presId="urn:microsoft.com/office/officeart/2005/8/layout/hProcess9"/>
    <dgm:cxn modelId="{DB116F19-F307-46B7-9F84-18A92EE36156}" type="presParOf" srcId="{926F172C-EE9D-4DAC-A2E4-EF4FD0BF7B89}" destId="{01EA0F42-5646-47B6-9FFC-53ACBE15AE50}" srcOrd="0" destOrd="0" presId="urn:microsoft.com/office/officeart/2005/8/layout/hProcess9"/>
    <dgm:cxn modelId="{6C1A03FA-82E5-47CD-AD7D-9A5D2390B20A}" type="presParOf" srcId="{926F172C-EE9D-4DAC-A2E4-EF4FD0BF7B89}" destId="{7479B523-57BA-4A76-A3AF-923551842880}" srcOrd="1" destOrd="0" presId="urn:microsoft.com/office/officeart/2005/8/layout/hProcess9"/>
    <dgm:cxn modelId="{104C6D96-4D71-4EA0-8286-0725761BA640}" type="presParOf" srcId="{926F172C-EE9D-4DAC-A2E4-EF4FD0BF7B89}" destId="{4399A309-AA4C-4E56-87E5-96B74554F12E}" srcOrd="2" destOrd="0" presId="urn:microsoft.com/office/officeart/2005/8/layout/hProcess9"/>
    <dgm:cxn modelId="{C2BC0E14-32D7-4EED-90D5-19F01B76402B}" type="presParOf" srcId="{926F172C-EE9D-4DAC-A2E4-EF4FD0BF7B89}" destId="{2AD26C7C-C8A3-4443-8BA0-E49954ACA7DE}" srcOrd="3" destOrd="0" presId="urn:microsoft.com/office/officeart/2005/8/layout/hProcess9"/>
    <dgm:cxn modelId="{7C808349-AE91-4FFD-8FC1-BF618651AC4F}" type="presParOf" srcId="{926F172C-EE9D-4DAC-A2E4-EF4FD0BF7B89}" destId="{BB060BCC-B341-4295-88C0-C7F04CBA59E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A3D4-9606-4D03-97CC-E18081EACC9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91DE0-26BA-4EAF-9D58-CC7EC7B04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34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30375"/>
            <a:ext cx="7128792" cy="177063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СБОР 4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t="39749"/>
          <a:stretch/>
        </p:blipFill>
        <p:spPr>
          <a:xfrm>
            <a:off x="1" y="5157192"/>
            <a:ext cx="9143999" cy="170080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215280"/>
            <a:ext cx="6264696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февраля 2023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 rot="7222980">
            <a:off x="8225409" y="5683784"/>
            <a:ext cx="342543" cy="13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176464"/>
          </a:xfrm>
          <a:ln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результатов анализа регионального мониторинга на муниципальном уровне принимаются меры, направленные на повышение профессионального мастерства педагогических работников (в зависимости от конкретных проблем, выявленных в ходе проведения анализа):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организация профессионального взаимодействия педагогов (в том числе сетевого);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организация работы муниципальных методических объединений;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сопровождение наставничества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развитие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профессионального роста;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вовлечение педагогов в экспертную деятельность (в качестве экспертов предметных комиссий по проверке заданий с развернутым ответом ГИА, НИКО и пр.);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проведение конкурсов профессионального мастерства педагогических работников;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участие специалистов муниципальных методических служб/педагогических работников муниципальных ОО в работе центров непрерывного повышения профессионального мастерства педагогических работников в качестве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кураторов;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развитие сетевых форм реализации модульных программ повышения квалификации, вариативных форм сетевого образования;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формирование запроса к содержанию дополнительных профессиональных программ с учетом потребностей муниципальной системы образования, например реализация программ повышения квалификации для педагогических работников школ с низкими результатами обучения и/или школ, функционирующих в неблагоприятных социальных условиях </a:t>
            </a: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9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24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243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чего начинаем анализ?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8863013" y="5700500"/>
            <a:ext cx="5857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5"/>
              </a:lnSpc>
            </a:pPr>
            <a:r>
              <a:rPr sz="825" b="1" dirty="0">
                <a:solidFill>
                  <a:srgbClr val="A6A6A6"/>
                </a:solidFill>
                <a:latin typeface="Arial"/>
                <a:cs typeface="Arial"/>
              </a:rPr>
              <a:t>4</a:t>
            </a:r>
            <a:endParaRPr sz="825">
              <a:latin typeface="Arial"/>
              <a:cs typeface="Arial"/>
            </a:endParaRPr>
          </a:p>
        </p:txBody>
      </p:sp>
      <p:pic>
        <p:nvPicPr>
          <p:cNvPr id="7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37945" y="1858042"/>
            <a:ext cx="805908" cy="9081801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892602"/>
              </p:ext>
            </p:extLst>
          </p:nvPr>
        </p:nvGraphicFramePr>
        <p:xfrm>
          <a:off x="467544" y="1289953"/>
          <a:ext cx="82809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966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аналитические показатели используем?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7848872" cy="305293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профессиональных дефицитов;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индивидуализированной, адресной поддержки педагогов;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удовлетворённости педагогов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минусов – к плюсам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37945" y="1858042"/>
            <a:ext cx="805908" cy="9081801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895889"/>
              </p:ext>
            </p:extLst>
          </p:nvPr>
        </p:nvGraphicFramePr>
        <p:xfrm>
          <a:off x="467544" y="1772816"/>
          <a:ext cx="825100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1006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Констатация фактов без выявления слабых и сильных сторон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обозначены, но причины не выявлены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Неверно сформулированы выводы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рекомендации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анализа не соответствуют цели, задачам и критериям оценки эффективности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адресных рекомендаций по итогам мониторинга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8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541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59246"/>
            <a:ext cx="8136904" cy="276490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начинаются аналитические проникновения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 того или иного педагогического явления, закладывается основа для научного подхода к управлению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996310">
            <a:off x="467544" y="24928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30375"/>
            <a:ext cx="7128792" cy="177063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деятельность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методической службы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t="39749"/>
          <a:stretch/>
        </p:blipFill>
        <p:spPr>
          <a:xfrm>
            <a:off x="1" y="5157192"/>
            <a:ext cx="9143999" cy="170080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15280"/>
            <a:ext cx="7272808" cy="79208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Корнеева А.Б.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«Амурский областной институт развития образования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 rot="7222980">
            <a:off x="8225409" y="5683784"/>
            <a:ext cx="342543" cy="13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функция управления самая сложная?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844824"/>
            <a:ext cx="5040560" cy="374441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 smtClean="0"/>
              <a:t>Анализ</a:t>
            </a:r>
          </a:p>
          <a:p>
            <a:pPr algn="ctr"/>
            <a:r>
              <a:rPr lang="ru-RU" dirty="0" smtClean="0"/>
              <a:t>Планирование</a:t>
            </a:r>
          </a:p>
          <a:p>
            <a:pPr algn="ctr"/>
            <a:r>
              <a:rPr lang="ru-RU" dirty="0" smtClean="0"/>
              <a:t>Организация</a:t>
            </a:r>
          </a:p>
          <a:p>
            <a:pPr algn="ctr"/>
            <a:r>
              <a:rPr lang="ru-RU" dirty="0" smtClean="0"/>
              <a:t>Контроль</a:t>
            </a:r>
          </a:p>
          <a:p>
            <a:pPr algn="ctr"/>
            <a:r>
              <a:rPr lang="ru-RU" dirty="0" smtClean="0"/>
              <a:t>Мотивация</a:t>
            </a:r>
          </a:p>
          <a:p>
            <a:pPr algn="ctr"/>
            <a:r>
              <a:rPr lang="ru-RU" dirty="0" smtClean="0"/>
              <a:t>Целеполагание</a:t>
            </a:r>
          </a:p>
          <a:p>
            <a:pPr algn="ctr"/>
            <a:endParaRPr lang="ru-RU" dirty="0"/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0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как деятельность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1"/>
            <a:ext cx="8064896" cy="1036711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управленческой деятельности, занимающий промежуточное звено между сбором информации и разработкой и реализацией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90000"/>
              </a:lnSpc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25070" y="4149080"/>
            <a:ext cx="8064896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– это интеллектуальное напряжение, которое является результатом сформированного аналитического мышления, выражающегося в умении обобщать, синтезировать, сравнивать, систематизировать факты и явления.</a:t>
            </a:r>
          </a:p>
          <a:p>
            <a:pPr algn="ctr">
              <a:lnSpc>
                <a:spcPct val="9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23528" y="3045654"/>
            <a:ext cx="8064896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анализа – обеспечение принятия решений о реальных путях улучшения результатов, без чего проведение анализа становится бессмысленным.</a:t>
            </a:r>
          </a:p>
          <a:p>
            <a:pPr marL="0" indent="0" algn="ctr">
              <a:lnSpc>
                <a:spcPct val="90000"/>
              </a:lnSpc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Управленческий цикл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9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1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методических служб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59082" cy="504056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и информационных потребностей работников образовательного учреждения;</a:t>
            </a:r>
          </a:p>
          <a:p>
            <a:pPr marL="40005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базы данных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педагогических работниках образовательного учреждения (с методической точки зрения);</a:t>
            </a:r>
          </a:p>
          <a:p>
            <a:pPr marL="40005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и результатов методической работы, определение направлений ее совершенствования;</a:t>
            </a:r>
          </a:p>
          <a:p>
            <a:pPr marL="40005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затруднений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дидактического и методического характера в образовательном процессе;</a:t>
            </a:r>
          </a:p>
          <a:p>
            <a:pPr marL="40005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обработка информации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учебно-воспитательной работы образовательного учреждения;</a:t>
            </a:r>
          </a:p>
          <a:p>
            <a:pPr marL="40005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изучение, обобщение и распространение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передового педагогического опыта и др.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Организационно-методическая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аналитической деятельности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7859216" cy="46805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характер.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используются последние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развития системы образования.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и комплексный подход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всестороннего охвата проблемы и участия всех подразделений предприятия.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при сборе информации, так и при ее обработке, составлении выводов, рекомендаций. Использование достоверных источников данных.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Оперативность и актуальность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Получение результатов в предельно низкие сроки для своевременной выработки решения персоналом управления.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работы, распределение обязанностей и полномочий среди исполнителей. Систематический характер исследований. Стандартизация и регламентирование аналитической деятельности.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Стремление к минимуму затрат и максимуму эффективности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01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методических рекомендаций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развитию муниципальных механизмов управления качеством образования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9890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муниципальной системы обеспечения профессионального развития педагогических работников рассматриваются следующие треки: 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плановое повышение профессионального мастерства педагогических работников; 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устранение дефицита педагогических кадров; 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повышение квалификации педагогических работников в рамках реализации приоритетных федеральных программ.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5601"/>
            <a:ext cx="8136904" cy="377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2610" y="25400"/>
            <a:ext cx="551875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608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МЕТОДИЧЕСКИЙ СБОР 4</vt:lpstr>
      <vt:lpstr>Аналитическая деятельность  методической службы</vt:lpstr>
      <vt:lpstr>Какая функция управления самая сложная?</vt:lpstr>
      <vt:lpstr>Анализ как деятельность</vt:lpstr>
      <vt:lpstr>Управленческий цикл</vt:lpstr>
      <vt:lpstr>Функции методических служб</vt:lpstr>
      <vt:lpstr>Принципы аналитической деятельности</vt:lpstr>
      <vt:lpstr>Из методических рекомендаций  по развитию муниципальных механизмов управления качеством образования</vt:lpstr>
      <vt:lpstr>Презентация PowerPoint</vt:lpstr>
      <vt:lpstr>Например</vt:lpstr>
      <vt:lpstr>Презентация PowerPoint</vt:lpstr>
      <vt:lpstr>С чего начинаем анализ?</vt:lpstr>
      <vt:lpstr>Какие аналитические показатели используем?</vt:lpstr>
      <vt:lpstr>От минусов – к плюсам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деятельность методической службы</dc:title>
  <dc:creator>User</dc:creator>
  <cp:lastModifiedBy>User</cp:lastModifiedBy>
  <cp:revision>20</cp:revision>
  <cp:lastPrinted>2023-02-28T05:58:05Z</cp:lastPrinted>
  <dcterms:created xsi:type="dcterms:W3CDTF">2023-02-28T00:12:03Z</dcterms:created>
  <dcterms:modified xsi:type="dcterms:W3CDTF">2023-11-01T23:41:59Z</dcterms:modified>
</cp:coreProperties>
</file>