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4" r:id="rId6"/>
    <p:sldId id="265" r:id="rId7"/>
    <p:sldId id="257" r:id="rId8"/>
    <p:sldId id="263" r:id="rId9"/>
    <p:sldId id="262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53E"/>
    <a:srgbClr val="1F3450"/>
    <a:srgbClr val="203352"/>
    <a:srgbClr val="233656"/>
    <a:srgbClr val="272F56"/>
    <a:srgbClr val="263152"/>
    <a:srgbClr val="252F4F"/>
    <a:srgbClr val="B93833"/>
    <a:srgbClr val="253050"/>
    <a:srgbClr val="B9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E7BF1-E896-4C6F-84F5-B887564A577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4A481-6662-4BD2-B5FD-CCC2EDA36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5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481-6662-4BD2-B5FD-CCC2EDA367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1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A481-6662-4BD2-B5FD-CCC2EDA367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1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5EF06-45A6-A0B2-23C4-01490817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164760-7643-A457-F6D5-C3AB49D03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C7B06-794E-D3B0-3CFA-BA4C7FF5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1CEA1-2E9B-BF3C-BDC0-3E6396F0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C6D49-7509-77EC-EB44-D9159C2B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9590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F45F4-059D-8B19-A68A-B89E555A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2D5E6E-E84C-1C4A-EADD-0FBF4DB17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76BFA-0315-F1EC-2F3A-48BEB2B2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7CFDB-2F7D-0E15-FFC7-28C03D7A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483A44-7068-D14D-1257-EB18677A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10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61F610-7BDD-28D0-A6A8-5D6163BCD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5C2C96-F8B4-C933-A96C-0FA3F1517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D6BD9-95C2-23EE-FCA8-C4B16BCB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6ACBB-DBBF-4DEB-9E0C-7B39518B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D5E37C-3BED-2E71-8348-A614E0EA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011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27A74-B354-C5E9-851B-4AD576D4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AC3156-AEA1-4FB7-699F-79E311582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E4C93D-0033-D3D7-4D57-5F904299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6D546-6972-95F2-C11A-3FC7DBB0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58FFD-8C25-AE6D-80B7-71AB0D3D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364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48950-F6BD-60F3-19AC-F90509F7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A9D956-88F6-C2DA-F0A3-763EB122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BF1B8-D315-9654-3C62-7CD73C96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425D3-BE1D-2834-2DFF-C5E55B7D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D8ED57-E701-EB3B-0F32-7973D8ED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3644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386FD-24B4-5899-E6BC-B3D4D177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662C1-EA26-66D1-0FA9-C52D42CE4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00D61E-DE18-84E0-E406-960483048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851FE-2323-74A6-D140-6BC078D2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3AEF93-47CA-F898-7B53-0AE08F38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3C6413-46E4-372A-5FB4-F7AD3230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922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F8689-2240-C832-0A0E-512D2066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AF2A7B-BC9D-675E-6DEF-D939E6E1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863B8-2B36-8165-EA39-90F1AEE2C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6174C-22AE-08EE-0F7E-CDD05854A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7BCEDB-17AF-C2F8-C491-4442E4554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E0BD88-AFB7-717D-C104-AD604C1D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89D1A1-C724-0181-91B3-F3170F00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8FDC0D-5FE7-97A6-5343-D3D9F7C3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726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CB962-0310-5FA5-8A86-7B33B825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4A1074-8E02-384B-D834-BFAF1D40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C4CDD1-1EBF-83E1-E44E-E7F7BACB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133193-3CBF-56DF-F611-7343BB34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6376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6FB418-03A8-4B28-6C0F-91B009BE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AD2A28-3732-C09C-4D41-BB4993DA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70DDF6-75A5-798E-2EF3-BD7F39D9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588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25E41-7B59-C264-27D1-BDBA3A67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48B78-A50C-3EAF-3E8F-3298DAF9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FA4A7-0958-DEF4-A3CD-A8FA2A85E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99FD46-B1C0-00CA-2BF1-449FB8CF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95F841-84F7-D68B-9493-B0E1361E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ADF89E-CB7E-A8D2-FE30-4B64A722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052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2BEB2-B87E-E387-054C-DEDC4A0A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709535-2BD1-3B5A-BD9E-EF5DDC45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81A8C6-8E04-B090-B0B5-17926797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0F272-FCFB-6E2B-6C9B-1A1410DD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53236-E298-3A95-B371-15BD8951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434602-A24A-686C-FA7D-BC0E153A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952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8D723-7AB4-22B9-EB20-AED4ABC0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297F2-9A65-CF7B-95CF-8325A111D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A200B-4E75-4FBE-27E9-02F0EF336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2881-C35B-4523-8E7F-74BDDF8FFA86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93FD3-217E-2629-F9E4-168572BE6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195DC-2E0B-A39B-3A34-C7F8B01D3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6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rp.memory45.s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FC7655-884D-64B6-C66B-5A6CEFD1D96C}"/>
              </a:ext>
            </a:extLst>
          </p:cNvPr>
          <p:cNvSpPr/>
          <p:nvPr/>
        </p:nvSpPr>
        <p:spPr>
          <a:xfrm rot="21094072">
            <a:off x="659850" y="5137828"/>
            <a:ext cx="11652310" cy="772357"/>
          </a:xfrm>
          <a:prstGeom prst="rect">
            <a:avLst/>
          </a:prstGeom>
          <a:solidFill>
            <a:srgbClr val="203352"/>
          </a:solidFill>
          <a:ln>
            <a:solidFill>
              <a:srgbClr val="23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0"/>
            <a:ext cx="2660752" cy="6858000"/>
            <a:chOff x="0" y="0"/>
            <a:chExt cx="2660752" cy="6858000"/>
          </a:xfrm>
        </p:grpSpPr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698139" y="4089854"/>
              <a:ext cx="1962613" cy="1864597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ADD36D1-5D1F-CF6D-DEDA-61DDB64C0279}"/>
              </a:ext>
            </a:extLst>
          </p:cNvPr>
          <p:cNvCxnSpPr>
            <a:cxnSpLocks/>
          </p:cNvCxnSpPr>
          <p:nvPr/>
        </p:nvCxnSpPr>
        <p:spPr>
          <a:xfrm flipV="1">
            <a:off x="942975" y="5326602"/>
            <a:ext cx="11249025" cy="1629589"/>
          </a:xfrm>
          <a:prstGeom prst="line">
            <a:avLst/>
          </a:prstGeom>
          <a:ln w="76200">
            <a:solidFill>
              <a:srgbClr val="272F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023F29D-07BB-DE20-F3C0-1D17BFBF55EA}"/>
              </a:ext>
            </a:extLst>
          </p:cNvPr>
          <p:cNvCxnSpPr>
            <a:cxnSpLocks/>
          </p:cNvCxnSpPr>
          <p:nvPr/>
        </p:nvCxnSpPr>
        <p:spPr>
          <a:xfrm>
            <a:off x="4338399" y="3831222"/>
            <a:ext cx="6453426" cy="0"/>
          </a:xfrm>
          <a:prstGeom prst="line">
            <a:avLst/>
          </a:prstGeom>
          <a:ln w="28575">
            <a:solidFill>
              <a:srgbClr val="B6453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B6D0F0D-5DC2-7FB0-3119-C9D2C652E206}"/>
              </a:ext>
            </a:extLst>
          </p:cNvPr>
          <p:cNvCxnSpPr>
            <a:cxnSpLocks/>
          </p:cNvCxnSpPr>
          <p:nvPr/>
        </p:nvCxnSpPr>
        <p:spPr>
          <a:xfrm>
            <a:off x="4338399" y="4100512"/>
            <a:ext cx="37092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9551B57-F31D-866B-BEBD-E2AC59E6BF9A}"/>
              </a:ext>
            </a:extLst>
          </p:cNvPr>
          <p:cNvCxnSpPr>
            <a:cxnSpLocks/>
          </p:cNvCxnSpPr>
          <p:nvPr/>
        </p:nvCxnSpPr>
        <p:spPr>
          <a:xfrm>
            <a:off x="4338399" y="4245967"/>
            <a:ext cx="37092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C6386D6-3185-9DB1-51EC-BD4CAAB07988}"/>
              </a:ext>
            </a:extLst>
          </p:cNvPr>
          <p:cNvCxnSpPr>
            <a:cxnSpLocks/>
          </p:cNvCxnSpPr>
          <p:nvPr/>
        </p:nvCxnSpPr>
        <p:spPr>
          <a:xfrm>
            <a:off x="4338399" y="4403076"/>
            <a:ext cx="37092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09F8E79-30D5-21A3-5B78-FBDEB6F350DC}"/>
              </a:ext>
            </a:extLst>
          </p:cNvPr>
          <p:cNvSpPr txBox="1"/>
          <p:nvPr/>
        </p:nvSpPr>
        <p:spPr>
          <a:xfrm>
            <a:off x="4256789" y="1314811"/>
            <a:ext cx="6616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F3450"/>
                </a:solidFill>
                <a:latin typeface="Bahnschrift Condensed" panose="020B0502040204020203" pitchFamily="34" charset="0"/>
              </a:rPr>
              <a:t>О старте Всероссийского </a:t>
            </a:r>
            <a:r>
              <a:rPr lang="ru-RU" sz="4000" dirty="0">
                <a:solidFill>
                  <a:srgbClr val="1F3450"/>
                </a:solidFill>
                <a:latin typeface="Bahnschrift Condensed" panose="020B0502040204020203" pitchFamily="34" charset="0"/>
              </a:rPr>
              <a:t>конкурса исследовательских проектов</a:t>
            </a:r>
            <a:br>
              <a:rPr lang="ru-RU" sz="4000" dirty="0">
                <a:solidFill>
                  <a:srgbClr val="1F3450"/>
                </a:solidFill>
                <a:latin typeface="Bahnschrift Condensed" panose="020B0502040204020203" pitchFamily="34" charset="0"/>
              </a:rPr>
            </a:br>
            <a:r>
              <a:rPr lang="ru-RU" sz="4000" dirty="0">
                <a:solidFill>
                  <a:srgbClr val="1F3450"/>
                </a:solidFill>
                <a:latin typeface="Bahnschrift Condensed" panose="020B0502040204020203" pitchFamily="34" charset="0"/>
              </a:rPr>
              <a:t>«Без срока давности» в </a:t>
            </a:r>
            <a:r>
              <a:rPr lang="ru-RU" sz="4000" dirty="0" smtClean="0">
                <a:solidFill>
                  <a:srgbClr val="1F3450"/>
                </a:solidFill>
                <a:latin typeface="Bahnschrift Condensed" panose="020B0502040204020203" pitchFamily="34" charset="0"/>
              </a:rPr>
              <a:t>2025 </a:t>
            </a:r>
            <a:r>
              <a:rPr lang="ru-RU" sz="4000" dirty="0">
                <a:solidFill>
                  <a:srgbClr val="1F3450"/>
                </a:solidFill>
                <a:latin typeface="Bahnschrift Condensed" panose="020B0502040204020203" pitchFamily="34" charset="0"/>
              </a:rPr>
              <a:t>году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D09D4ACD-95B5-2CB0-5FA4-FA33ABDE35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0" y="2606177"/>
            <a:ext cx="1568399" cy="156574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DE8F26A7-969C-66AB-FF4D-E2EE14918B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8" y="987968"/>
            <a:ext cx="2138953" cy="18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7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2119976" y="3167390"/>
            <a:ext cx="795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Спасибо за внимание!</a:t>
            </a:r>
            <a:endParaRPr lang="ru-RU" sz="3600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73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72F79CF2-70E2-CA6C-FE69-B4A7AA31E0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7AEB5A50-D44D-4720-771C-4EB716F61B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2119976" y="3167390"/>
            <a:ext cx="795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Об особенностях проведения Конкурса проектов в 2025 году</a:t>
            </a:r>
            <a:endParaRPr lang="ru-RU" sz="2800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50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B670B2E-3EAE-E591-6F09-BB3B8D5E12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E92C1521-3B1E-BCB1-57DD-4C823D374D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2119976" y="1566788"/>
            <a:ext cx="79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Изменения в этапах Конкурса проектов в 2025 году</a:t>
            </a:r>
            <a:endParaRPr lang="ru-RU" sz="2400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2340" y="2305615"/>
            <a:ext cx="5227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Light Condensed" panose="020B0502040204020203" pitchFamily="34" charset="0"/>
              </a:rPr>
              <a:t>Внутриорганизационный </a:t>
            </a:r>
            <a:r>
              <a:rPr lang="ru-RU" sz="2000" dirty="0">
                <a:latin typeface="Bahnschrift Light Condensed" panose="020B0502040204020203" pitchFamily="34" charset="0"/>
              </a:rPr>
              <a:t>этап – с 1 по 31 марта 2025 года;</a:t>
            </a:r>
          </a:p>
          <a:p>
            <a:endParaRPr lang="ru-RU" sz="2000" dirty="0" smtClean="0">
              <a:latin typeface="Bahnschrift Light Condensed" panose="020B0502040204020203" pitchFamily="34" charset="0"/>
            </a:endParaRP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Муниципальный </a:t>
            </a:r>
            <a:r>
              <a:rPr lang="ru-RU" sz="2000" dirty="0">
                <a:latin typeface="Bahnschrift Light Condensed" panose="020B0502040204020203" pitchFamily="34" charset="0"/>
              </a:rPr>
              <a:t>этап – с 1 по 30 апреля 2025 года;</a:t>
            </a:r>
          </a:p>
          <a:p>
            <a:endParaRPr lang="ru-RU" sz="2000" dirty="0" smtClean="0">
              <a:latin typeface="Bahnschrift Light Condensed" panose="020B0502040204020203" pitchFamily="34" charset="0"/>
            </a:endParaRP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Региональный </a:t>
            </a:r>
            <a:r>
              <a:rPr lang="ru-RU" sz="2000" dirty="0">
                <a:latin typeface="Bahnschrift Light Condensed" panose="020B0502040204020203" pitchFamily="34" charset="0"/>
              </a:rPr>
              <a:t>этап – 1 по 31 мая 2025 года;</a:t>
            </a:r>
          </a:p>
          <a:p>
            <a:endParaRPr lang="ru-RU" sz="2000" dirty="0" smtClean="0">
              <a:latin typeface="Bahnschrift Light Condensed" panose="020B0502040204020203" pitchFamily="34" charset="0"/>
            </a:endParaRP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Федеральный </a:t>
            </a:r>
            <a:r>
              <a:rPr lang="ru-RU" sz="2000" dirty="0">
                <a:latin typeface="Bahnschrift Light Condensed" panose="020B0502040204020203" pitchFamily="34" charset="0"/>
              </a:rPr>
              <a:t>этап – с 1 июня по 1 сентября 2025 года.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96509" y="4888676"/>
            <a:ext cx="5227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Bahnschrift Light Condensed" panose="020B0502040204020203" pitchFamily="34" charset="0"/>
              </a:rPr>
              <a:t>Примечание: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Координаторы готовят собственные положения о внутриорганизационном, муниципальном и региональном этапах, в которых могут незначительно сдвигать даты проведения этих этапов Конкурса проектов </a:t>
            </a:r>
            <a:endParaRPr lang="ru-RU" sz="2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4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B670B2E-3EAE-E591-6F09-BB3B8D5E12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E92C1521-3B1E-BCB1-57DD-4C823D374D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2119976" y="1566788"/>
            <a:ext cx="795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Изменения в составе участников проектных групп участников Конкурса проектов в 2025 году</a:t>
            </a:r>
            <a:endParaRPr lang="ru-RU" sz="2400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2002" y="2966679"/>
            <a:ext cx="7587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ahnschrift Light Condensed" panose="020B0502040204020203" pitchFamily="34" charset="0"/>
              </a:rPr>
              <a:t>Количество участников каждого исследовательского </a:t>
            </a:r>
            <a:r>
              <a:rPr lang="ru-RU" dirty="0" smtClean="0">
                <a:latin typeface="Bahnschrift Light Condensed" panose="020B0502040204020203" pitchFamily="34" charset="0"/>
              </a:rPr>
              <a:t>проекта – </a:t>
            </a:r>
            <a:r>
              <a:rPr lang="ru-RU" dirty="0">
                <a:latin typeface="Bahnschrift Light Condensed" panose="020B0502040204020203" pitchFamily="34" charset="0"/>
              </a:rPr>
              <a:t>не более </a:t>
            </a:r>
            <a:r>
              <a:rPr lang="ru-RU" b="1" u="sng" dirty="0">
                <a:latin typeface="Bahnschrift Light Condensed" panose="020B0502040204020203" pitchFamily="34" charset="0"/>
              </a:rPr>
              <a:t>2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smtClean="0">
                <a:latin typeface="Bahnschrift Light Condensed" panose="020B0502040204020203" pitchFamily="34" charset="0"/>
              </a:rPr>
              <a:t>обучающихся</a:t>
            </a:r>
            <a:br>
              <a:rPr lang="ru-RU" dirty="0" smtClean="0">
                <a:latin typeface="Bahnschrift Light Condensed" panose="020B0502040204020203" pitchFamily="34" charset="0"/>
              </a:rPr>
            </a:br>
            <a:r>
              <a:rPr lang="ru-RU" dirty="0" smtClean="0">
                <a:latin typeface="Bahnschrift Light Condensed" panose="020B0502040204020203" pitchFamily="34" charset="0"/>
              </a:rPr>
              <a:t>и </a:t>
            </a:r>
            <a:r>
              <a:rPr lang="ru-RU" b="1" u="sng" dirty="0" smtClean="0">
                <a:latin typeface="Bahnschrift Light Condensed" panose="020B0502040204020203" pitchFamily="34" charset="0"/>
              </a:rPr>
              <a:t>1</a:t>
            </a:r>
            <a:r>
              <a:rPr lang="ru-RU" dirty="0" smtClean="0">
                <a:latin typeface="Bahnschrift Light Condensed" panose="020B0502040204020203" pitchFamily="34" charset="0"/>
              </a:rPr>
              <a:t> педагогический </a:t>
            </a:r>
            <a:r>
              <a:rPr lang="ru-RU" dirty="0">
                <a:latin typeface="Bahnschrift Light Condensed" panose="020B0502040204020203" pitchFamily="34" charset="0"/>
              </a:rPr>
              <a:t>работник образовательной организации, осуществляющий </a:t>
            </a:r>
            <a:r>
              <a:rPr lang="ru-RU" dirty="0" smtClean="0">
                <a:latin typeface="Bahnschrift Light Condensed" panose="020B0502040204020203" pitchFamily="34" charset="0"/>
              </a:rPr>
              <a:t>общее руководство и </a:t>
            </a:r>
            <a:r>
              <a:rPr lang="ru-RU" dirty="0">
                <a:latin typeface="Bahnschrift Light Condensed" panose="020B0502040204020203" pitchFamily="34" charset="0"/>
              </a:rPr>
              <a:t>сопровождение работы обучающихся над </a:t>
            </a:r>
            <a:r>
              <a:rPr lang="ru-RU" dirty="0" smtClean="0">
                <a:latin typeface="Bahnschrift Light Condensed" panose="020B0502040204020203" pitchFamily="34" charset="0"/>
              </a:rPr>
              <a:t>проектом.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9103" y="5093208"/>
            <a:ext cx="489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Bahnschrift Light Condensed" panose="020B0502040204020203" pitchFamily="34" charset="0"/>
              </a:rPr>
              <a:t>Примечание:</a:t>
            </a:r>
            <a:r>
              <a:rPr lang="ru-RU" dirty="0" smtClean="0">
                <a:latin typeface="Bahnschrift Light Condensed" panose="020B0502040204020203" pitchFamily="34" charset="0"/>
              </a:rPr>
              <a:t> Сокращение числа обучающихся в проектных группах - путь к индивидуальной проектной деятельности в образовательных организациях. 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11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B670B2E-3EAE-E591-6F09-BB3B8D5E12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E92C1521-3B1E-BCB1-57DD-4C823D374D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1759945" y="837118"/>
            <a:ext cx="79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Изменения в тематических направлениях Конкурса проектов в 2025 году</a:t>
            </a:r>
            <a:endParaRPr lang="ru-RU" sz="2400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40" y="1637628"/>
            <a:ext cx="1038417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1. Планирование </a:t>
            </a:r>
            <a:r>
              <a:rPr lang="ru-RU" sz="1600" dirty="0">
                <a:latin typeface="Bahnschrift Light Condensed" panose="020B0502040204020203" pitchFamily="34" charset="0"/>
              </a:rPr>
              <a:t>и осуществление нацистской Германией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геноцида в </a:t>
            </a:r>
            <a:r>
              <a:rPr lang="ru-RU" sz="1600" dirty="0">
                <a:latin typeface="Bahnschrift Light Condensed" panose="020B0502040204020203" pitchFamily="34" charset="0"/>
              </a:rPr>
              <a:t>СССР: документы, деятели и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организации.</a:t>
            </a:r>
          </a:p>
          <a:p>
            <a:pPr algn="just"/>
            <a:endParaRPr lang="ru-RU" sz="1600" dirty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2. Угон </a:t>
            </a:r>
            <a:r>
              <a:rPr lang="ru-RU" sz="1600" dirty="0">
                <a:latin typeface="Bahnschrift Light Condensed" panose="020B0502040204020203" pitchFamily="34" charset="0"/>
              </a:rPr>
              <a:t>мирных жителей СССР на принудительные работы в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Германию как </a:t>
            </a:r>
            <a:r>
              <a:rPr lang="ru-RU" sz="1600" dirty="0">
                <a:latin typeface="Bahnschrift Light Condensed" panose="020B0502040204020203" pitchFamily="34" charset="0"/>
              </a:rPr>
              <a:t>акт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геноцида.</a:t>
            </a:r>
          </a:p>
          <a:p>
            <a:pPr algn="just"/>
            <a:endParaRPr lang="ru-RU" sz="1600" dirty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3. </a:t>
            </a:r>
            <a:r>
              <a:rPr lang="ru-RU" sz="1600" dirty="0">
                <a:latin typeface="Bahnschrift Light Condensed" panose="020B0502040204020203" pitchFamily="34" charset="0"/>
              </a:rPr>
              <a:t>М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еста </a:t>
            </a:r>
            <a:r>
              <a:rPr lang="ru-RU" sz="1600" dirty="0">
                <a:latin typeface="Bahnschrift Light Condensed" panose="020B0502040204020203" pitchFamily="34" charset="0"/>
              </a:rPr>
              <a:t>памяти геноцида советского народа, совершенного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нацистами и </a:t>
            </a:r>
            <a:r>
              <a:rPr lang="ru-RU" sz="1600" dirty="0">
                <a:latin typeface="Bahnschrift Light Condensed" panose="020B0502040204020203" pitchFamily="34" charset="0"/>
              </a:rPr>
              <a:t>их пособниками во время Великой Отечественной войны 1941˗1945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годов.</a:t>
            </a:r>
          </a:p>
          <a:p>
            <a:pPr algn="just"/>
            <a:endParaRPr lang="ru-RU" sz="1600" dirty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4. </a:t>
            </a:r>
            <a:r>
              <a:rPr lang="ru-RU" sz="1600" dirty="0">
                <a:latin typeface="Bahnschrift Light Condensed" panose="020B0502040204020203" pitchFamily="34" charset="0"/>
              </a:rPr>
              <a:t>С</a:t>
            </a:r>
            <a:r>
              <a:rPr lang="ru-RU" sz="1600" dirty="0" smtClean="0">
                <a:latin typeface="Bahnschrift Light Condensed" panose="020B0502040204020203" pitchFamily="34" charset="0"/>
              </a:rPr>
              <a:t>удебные </a:t>
            </a:r>
            <a:r>
              <a:rPr lang="ru-RU" sz="1600" dirty="0">
                <a:latin typeface="Bahnschrift Light Condensed" panose="020B0502040204020203" pitchFamily="34" charset="0"/>
              </a:rPr>
              <a:t>процессы в СССР и Российской Федерации, посвященные раскрытию обстоятельств геноцида мирных советских граждан в период Великой Отечественной войны 1941˗1945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годов.</a:t>
            </a:r>
          </a:p>
          <a:p>
            <a:pPr algn="just"/>
            <a:endParaRPr lang="ru-RU" sz="1600" dirty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5. </a:t>
            </a:r>
            <a:r>
              <a:rPr lang="ru-RU" sz="16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(Новое направление)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Создание </a:t>
            </a:r>
            <a:r>
              <a:rPr lang="ru-RU" sz="1600" dirty="0">
                <a:latin typeface="Bahnschrift Light Condensed" panose="020B0502040204020203" pitchFamily="34" charset="0"/>
              </a:rPr>
              <a:t>системы концентрационных лагерей, как способ организации геноцида советского народа (к 80-летию со дня освобождения концентрационного лагеря Освенцим</a:t>
            </a:r>
            <a:r>
              <a:rPr lang="ru-RU" sz="1600" dirty="0" smtClean="0">
                <a:latin typeface="Bahnschrift Light Condensed" panose="020B0502040204020203" pitchFamily="34" charset="0"/>
              </a:rPr>
              <a:t>).</a:t>
            </a:r>
          </a:p>
          <a:p>
            <a:pPr algn="just"/>
            <a:endParaRPr lang="ru-RU" sz="1600" dirty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6. </a:t>
            </a:r>
            <a:r>
              <a:rPr lang="ru-RU" sz="16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(Новое направление)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Осуждение </a:t>
            </a:r>
            <a:r>
              <a:rPr lang="ru-RU" sz="1600" dirty="0">
                <a:latin typeface="Bahnschrift Light Condensed" panose="020B0502040204020203" pitchFamily="34" charset="0"/>
              </a:rPr>
              <a:t>геноцида советского народа в истории международного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права (к </a:t>
            </a:r>
            <a:r>
              <a:rPr lang="ru-RU" sz="1600" dirty="0">
                <a:latin typeface="Bahnschrift Light Condensed" panose="020B0502040204020203" pitchFamily="34" charset="0"/>
              </a:rPr>
              <a:t>80-летию со дня начала Нюрнбергского процесса</a:t>
            </a:r>
            <a:r>
              <a:rPr lang="ru-RU" sz="1600" dirty="0" smtClean="0">
                <a:latin typeface="Bahnschrift Light Condensed" panose="020B0502040204020203" pitchFamily="34" charset="0"/>
              </a:rPr>
              <a:t>).</a:t>
            </a:r>
          </a:p>
          <a:p>
            <a:pPr algn="just"/>
            <a:endParaRPr lang="ru-RU" sz="1600" dirty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7. Отражение </a:t>
            </a:r>
            <a:r>
              <a:rPr lang="ru-RU" sz="1600" dirty="0">
                <a:latin typeface="Bahnschrift Light Condensed" panose="020B0502040204020203" pitchFamily="34" charset="0"/>
              </a:rPr>
              <a:t>геноцида в архивных документах: работа с историческими источниками, представленными на сайте проекта «Без срока давности» (безсрокадавности.рф</a:t>
            </a:r>
            <a:r>
              <a:rPr lang="ru-RU" sz="1600" dirty="0" smtClean="0">
                <a:latin typeface="Bahnschrift Light Condensed" panose="020B0502040204020203" pitchFamily="34" charset="0"/>
              </a:rPr>
              <a:t>).</a:t>
            </a:r>
          </a:p>
          <a:p>
            <a:pPr algn="just"/>
            <a:endParaRPr lang="ru-RU" sz="1600" dirty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8. </a:t>
            </a:r>
            <a:r>
              <a:rPr lang="ru-RU" sz="16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(Новое направление) </a:t>
            </a:r>
            <a:r>
              <a:rPr lang="ru-RU" sz="1600" dirty="0" smtClean="0">
                <a:latin typeface="Bahnschrift Light Condensed" panose="020B0502040204020203" pitchFamily="34" charset="0"/>
              </a:rPr>
              <a:t>Преступления </a:t>
            </a:r>
            <a:r>
              <a:rPr lang="ru-RU" sz="1600" dirty="0">
                <a:latin typeface="Bahnschrift Light Condensed" panose="020B0502040204020203" pitchFamily="34" charset="0"/>
              </a:rPr>
              <a:t>нацистов и неонацистов: сравнительные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4548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B670B2E-3EAE-E591-6F09-BB3B8D5E12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E92C1521-3B1E-BCB1-57DD-4C823D374D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2074629" y="804986"/>
            <a:ext cx="79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Изменения в требованиях к конкурсным материалам </a:t>
            </a:r>
            <a:endParaRPr lang="ru-RU" sz="2400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3607" y="1303135"/>
            <a:ext cx="7594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3510" indent="44831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конкурсному видео:</a:t>
            </a:r>
            <a:r>
              <a:rPr lang="ru-RU" sz="1600" dirty="0" smtClean="0">
                <a:solidFill>
                  <a:srgbClr val="00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1600" dirty="0">
                <a:solidFill>
                  <a:srgbClr val="00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начале видеоролика должна присутствовать заставка, содержащая следующую информацию: название исследовательского проекта, название тематического направления Конкурса в котором представлен исследовательский проект, фамилии имена и отчества участников </a:t>
            </a:r>
            <a:r>
              <a:rPr lang="ru-RU" sz="1600" dirty="0" smtClean="0">
                <a:solidFill>
                  <a:srgbClr val="00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Конкурса и </a:t>
            </a:r>
            <a:r>
              <a:rPr lang="ru-RU" sz="1600" dirty="0">
                <a:solidFill>
                  <a:srgbClr val="00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руководителя проекта (авторов исследовательского проекта), сокращённое наименование (по уставу) образовательной организации в которой подготовлен исследовательский проект, название субъекта Российской Федерации от которого представлен исследовательский проект.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10908"/>
              </p:ext>
            </p:extLst>
          </p:nvPr>
        </p:nvGraphicFramePr>
        <p:xfrm>
          <a:off x="1283832" y="2999006"/>
          <a:ext cx="9624335" cy="373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4335">
                  <a:extLst>
                    <a:ext uri="{9D8B030D-6E8A-4147-A177-3AD203B41FA5}">
                      <a16:colId xmlns:a16="http://schemas.microsoft.com/office/drawing/2014/main" val="386283405"/>
                    </a:ext>
                  </a:extLst>
                </a:gridCol>
              </a:tblGrid>
              <a:tr h="227274">
                <a:tc>
                  <a:txBody>
                    <a:bodyPr/>
                    <a:lstStyle/>
                    <a:p>
                      <a:pPr marR="143510" indent="-1270" algn="ctr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Критерии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оценки конкурсной работы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1. Соответствие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техническим требованиям к конкурсным материалам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231155"/>
                  </a:ext>
                </a:extLst>
              </a:tr>
              <a:tr h="227274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2.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Оригинальность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и самостоятельность формулировки темы исследовательского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462286"/>
                  </a:ext>
                </a:extLst>
              </a:tr>
              <a:tr h="227274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3.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Актуальность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и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новизна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исследования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185149"/>
                  </a:ext>
                </a:extLst>
              </a:tr>
              <a:tr h="227274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4. Полнота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раскрытия тематического направления Конкурса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417832"/>
                  </a:ext>
                </a:extLst>
              </a:tr>
              <a:tr h="227274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5.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Соответствие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задач и выводов поставленной цели исследовательского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проекта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(новый критерий)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146983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6. Количество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и глубина анализа использованных источников для обоснования выводов проектной работы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35840"/>
                  </a:ext>
                </a:extLst>
              </a:tr>
              <a:tr h="155860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7. Выявление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допущенных искажений исторической действительности (фальсификаций, заблуждений или отсутствующей информации)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539312"/>
                  </a:ext>
                </a:extLst>
              </a:tr>
              <a:tr h="227274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8.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Логичность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и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обоснованность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выводов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801509"/>
                  </a:ext>
                </a:extLst>
              </a:tr>
              <a:tr h="218982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9.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Практическая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значимость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исследовательского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349284"/>
                  </a:ext>
                </a:extLst>
              </a:tr>
              <a:tr h="136562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10.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Корректное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использование ссылок в исследовательском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проекте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(новый критерий)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293290"/>
                  </a:ext>
                </a:extLst>
              </a:tr>
              <a:tr h="207637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11.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Соблюдение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языковых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норм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(новый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критерий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)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422037"/>
                  </a:ext>
                </a:extLst>
              </a:tr>
              <a:tr h="80168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12.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Корректное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использование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научной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терминологии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128066"/>
                  </a:ext>
                </a:extLst>
              </a:tr>
              <a:tr h="94774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13. Демонстрация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анализируемых исторических источников (фрагментов текста, изображений и т. д.)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319650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pPr marR="143510" indent="-1270" algn="just">
                        <a:lnSpc>
                          <a:spcPct val="100000"/>
                        </a:lnSpc>
                        <a:spcAft>
                          <a:spcPts val="25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14. Глубина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эмоционально-психологического воздействия на зрителей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56" marR="7283" marT="104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536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563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2119976" y="3167390"/>
            <a:ext cx="795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О методических рекомендациях Конкурса проектов 2025 года</a:t>
            </a:r>
            <a:endParaRPr lang="ru-RU" sz="2800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7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B670B2E-3EAE-E591-6F09-BB3B8D5E12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E92C1521-3B1E-BCB1-57DD-4C823D374D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3026900" y="1397511"/>
            <a:ext cx="613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Изменения в рекомендациях участникам и руководителям проектов</a:t>
            </a:r>
            <a:endParaRPr lang="ru-RU" sz="2000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2638425" y="2061625"/>
            <a:ext cx="6734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Добавлены номера информационных ресурсов и литературы соответствующих </a:t>
            </a:r>
            <a:r>
              <a:rPr lang="ru-RU" dirty="0">
                <a:solidFill>
                  <a:srgbClr val="1F3450"/>
                </a:solidFill>
                <a:latin typeface="Bahnschrift Light Condensed" panose="020B0502040204020203" pitchFamily="34" charset="0"/>
              </a:rPr>
              <a:t>тематическим </a:t>
            </a:r>
            <a:r>
              <a:rPr lang="ru-RU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направлениям;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Добавлены рекомендации по организации внутриорганизационного, муниципального и регионального этапов Конкурса проектов;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Добавлены примеры оформления конкурсной документации (видео и паспорта проекта);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Расширен список литературы и информационных источников, добавлены ссылки на тексты источников в сети Интернет.</a:t>
            </a:r>
            <a:endParaRPr lang="ru-RU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7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0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B670B2E-3EAE-E591-6F09-BB3B8D5E12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E92C1521-3B1E-BCB1-57DD-4C823D374D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35831" t="19729" r="35669" b="9718"/>
          <a:stretch/>
        </p:blipFill>
        <p:spPr>
          <a:xfrm>
            <a:off x="7223266" y="1313896"/>
            <a:ext cx="3164024" cy="4405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6360066" y="5738128"/>
            <a:ext cx="489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Макет страницы Конкурса проектов на сайте Координатора</a:t>
            </a:r>
            <a:endParaRPr lang="ru-RU" dirty="0">
              <a:solidFill>
                <a:srgbClr val="1F345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33759" t="9376" r="33159" b="7224"/>
          <a:stretch/>
        </p:blipFill>
        <p:spPr>
          <a:xfrm>
            <a:off x="2528848" y="1324743"/>
            <a:ext cx="3099422" cy="4395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40974" y="6422102"/>
            <a:ext cx="483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F3450"/>
                </a:solidFill>
                <a:latin typeface="Bahnschrift Light Condensed" panose="020B0502040204020203" pitchFamily="34" charset="0"/>
              </a:rPr>
              <a:t>Доступны сайте Конкурса проектов </a:t>
            </a:r>
            <a:r>
              <a:rPr lang="en-US" dirty="0">
                <a:solidFill>
                  <a:srgbClr val="1F3450"/>
                </a:solidFill>
                <a:latin typeface="Bahnschrift Light Condensed" panose="020B0502040204020203" pitchFamily="34" charset="0"/>
                <a:hlinkClick r:id="rId9"/>
              </a:rPr>
              <a:t>https://rp.memory45.su</a:t>
            </a:r>
            <a:r>
              <a:rPr lang="ru-RU" dirty="0">
                <a:solidFill>
                  <a:srgbClr val="1F3450"/>
                </a:solidFill>
                <a:latin typeface="Bahnschrift Light Condensed" panose="020B0502040204020203" pitchFamily="34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86140" y="5719886"/>
            <a:ext cx="4184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F3450"/>
                </a:solidFill>
                <a:latin typeface="Bahnschrift Light Condensed" panose="020B0502040204020203" pitchFamily="34" charset="0"/>
              </a:rPr>
              <a:t>Методические рекомендации для всех категорий участников Конкурса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676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641</Words>
  <Application>Microsoft Office PowerPoint</Application>
  <PresentationFormat>Широкоэкранный</PresentationFormat>
  <Paragraphs>62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Bahnschrift Condensed</vt:lpstr>
      <vt:lpstr>Bahnschrift 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Непряхин Василий Александрович</dc:creator>
  <cp:lastModifiedBy>Непряхин Василий Александрович</cp:lastModifiedBy>
  <cp:revision>32</cp:revision>
  <dcterms:created xsi:type="dcterms:W3CDTF">2023-02-03T09:43:55Z</dcterms:created>
  <dcterms:modified xsi:type="dcterms:W3CDTF">2025-02-28T09:08:03Z</dcterms:modified>
</cp:coreProperties>
</file>