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7" r:id="rId4"/>
    <p:sldId id="270" r:id="rId5"/>
    <p:sldId id="258" r:id="rId6"/>
    <p:sldId id="275" r:id="rId7"/>
    <p:sldId id="259" r:id="rId8"/>
    <p:sldId id="276" r:id="rId9"/>
    <p:sldId id="260" r:id="rId10"/>
    <p:sldId id="282" r:id="rId11"/>
    <p:sldId id="261" r:id="rId12"/>
    <p:sldId id="278" r:id="rId13"/>
    <p:sldId id="264" r:id="rId14"/>
    <p:sldId id="279" r:id="rId15"/>
    <p:sldId id="265" r:id="rId16"/>
    <p:sldId id="280" r:id="rId17"/>
    <p:sldId id="266" r:id="rId18"/>
    <p:sldId id="281" r:id="rId19"/>
    <p:sldId id="267" r:id="rId20"/>
    <p:sldId id="277" r:id="rId21"/>
    <p:sldId id="268" r:id="rId22"/>
    <p:sldId id="271" r:id="rId23"/>
    <p:sldId id="272" r:id="rId24"/>
    <p:sldId id="285" r:id="rId25"/>
    <p:sldId id="273" r:id="rId26"/>
    <p:sldId id="284" r:id="rId27"/>
    <p:sldId id="274" r:id="rId28"/>
    <p:sldId id="283" r:id="rId29"/>
    <p:sldId id="286" r:id="rId30"/>
    <p:sldId id="287" r:id="rId31"/>
    <p:sldId id="288" r:id="rId32"/>
    <p:sldId id="289" r:id="rId33"/>
    <p:sldId id="291" r:id="rId34"/>
    <p:sldId id="290" r:id="rId35"/>
    <p:sldId id="293" r:id="rId36"/>
    <p:sldId id="292" r:id="rId37"/>
    <p:sldId id="295" r:id="rId38"/>
    <p:sldId id="294" r:id="rId39"/>
    <p:sldId id="297" r:id="rId40"/>
    <p:sldId id="296" r:id="rId41"/>
    <p:sldId id="299" r:id="rId42"/>
    <p:sldId id="298" r:id="rId43"/>
    <p:sldId id="301" r:id="rId44"/>
    <p:sldId id="300" r:id="rId45"/>
    <p:sldId id="303" r:id="rId46"/>
    <p:sldId id="302" r:id="rId47"/>
    <p:sldId id="305" r:id="rId48"/>
    <p:sldId id="304" r:id="rId49"/>
    <p:sldId id="307" r:id="rId50"/>
    <p:sldId id="306" r:id="rId51"/>
    <p:sldId id="309" r:id="rId52"/>
    <p:sldId id="308" r:id="rId53"/>
    <p:sldId id="311" r:id="rId54"/>
    <p:sldId id="310" r:id="rId55"/>
    <p:sldId id="313" r:id="rId56"/>
    <p:sldId id="31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3135" autoAdjust="0"/>
  </p:normalViewPr>
  <p:slideViewPr>
    <p:cSldViewPr>
      <p:cViewPr varScale="1">
        <p:scale>
          <a:sx n="105" d="100"/>
          <a:sy n="105" d="100"/>
        </p:scale>
        <p:origin x="-184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21E1BC1-7B2F-4CF2-8029-E13022F034F1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6051BFE-CCC1-4603-AB07-B9408C52C9F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7406640" cy="183208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BLOCK interface </a:t>
            </a:r>
            <a:r>
              <a:rPr lang="ru-RU" b="1" dirty="0"/>
              <a:t>Блок интерфейс экологической карты предприятия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872808" cy="3201888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34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Данный проект созданный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обучающимися под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наставничеством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позволит в будущем модернизировать систему пожарного оповещения, при этом средства с помощью которых они созданы будут дешевле по стоимости и легки в установке и управлении. За счёт более лёгкой установки комплекса сигнализирующих устройств уменьшается время установки датчиков и облегчение проектирования во время их расстановки.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Платформа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апробирована и скорректирована с учётом всех возможных проблем. Благодаря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сигнализирующих датчиков с интерфейсом их текущего состояния его могут использовать любые предприятия, имеющие обширные цеха и имеющие дефицит обзора картины рисков выброса вредных веществ.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5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okvantum\Documents\презинташки\DSC_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04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2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548680"/>
            <a:ext cx="7406640" cy="1472184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Проект «Северный железнодорожный путь</a:t>
            </a:r>
            <a:r>
              <a:rPr lang="ru-RU" b="1" dirty="0" smtClean="0">
                <a:effectLst/>
              </a:rPr>
              <a:t>».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7406640" cy="3744416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34000"/>
              </a:lnSpc>
            </a:pP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В данном проекте обучающиеся изучили  порты, относящиеся к инфраструктуре северного морского пути. В силу своего выгодного географического положения Российская Федерация имеет возможность расширить уже существующий транзит грузов по «Северному морскому пути» встраивая в него железнодорожную инфраструктуру. Провели мониторинг и приняли решение спроектировать прокладку новых железнодорожных нитей в порты инфраструктуры Северного морского пути и визуализировать её в виде 3D-модели, учитывая географические особенности рельефа и экономическую обоснованность. По итогу проектной деятельности, пришли к выводу что стоимость перевозок на ж/д транспорте не превышает стоимость морского не более чем на 30%, то можно прийти к выводу, что проект имеет право на реализацию.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59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kvantum\Documents\презинташки\DSC_0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32" y="0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8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3648" y="548680"/>
            <a:ext cx="7406640" cy="1472184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Инсталляция для станции </a:t>
            </a:r>
            <a:r>
              <a:rPr lang="ru-RU" b="1" dirty="0" smtClean="0">
                <a:effectLst/>
              </a:rPr>
              <a:t>Юность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2924944"/>
            <a:ext cx="7406640" cy="17526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Инсталляция разработанная обучающимися площадки «Кванториум-28» г. Свободный по руководством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педагога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VR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промдизайн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квантум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Варакиной Екатериной Андреевной. Реализована на станции детской железной дороги Юность в городе Свободный.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314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okvantum\Documents\презинташки\DSC_0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056" y="-2703"/>
            <a:ext cx="10291056" cy="68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Памятник Л. И. </a:t>
            </a:r>
            <a:r>
              <a:rPr lang="ru-RU" b="1" dirty="0" smtClean="0">
                <a:effectLst/>
              </a:rPr>
              <a:t>Гайдаю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7406640" cy="2088232"/>
          </a:xfrm>
        </p:spPr>
        <p:txBody>
          <a:bodyPr>
            <a:norm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Модель памятника Л. И. Гайдаю изготовлена по примеру памятника установленного в г. Свободном рядом с кинотеатром имени Л. И. Гайдая. В процессе создания обучающиеся под руководством наставников провели трехмерную видеосъемку при помощи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квадрокоптеров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и обработаны в программе 3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-моделирования. Модель памятника создана по средствам печати на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принтере.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17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okvantum\Documents\презинташки\DSC_0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652" y="-27384"/>
            <a:ext cx="1032807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9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Новогодняя </a:t>
            </a:r>
            <a:r>
              <a:rPr lang="ru-RU" b="1" dirty="0" smtClean="0">
                <a:effectLst/>
              </a:rPr>
              <a:t>игрушка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2924944"/>
            <a:ext cx="7406640" cy="175260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Праздничный шар символ который есть в каждой семье украшающий Новогоднюю ёлку. Обучающиеся под руководством наставника в программе 3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моделирования спроектировали трехмерную модель и воссоздали ее на 3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принтере.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18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okvantum\Documents\презинташки\DSC_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496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641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Монорельса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dirty="0"/>
              <a:t>Проект нацелен на увеличение мобильности и универсальности поездов. Создание ходовой части монорельса, используя уже существующие узлы и детали пассажирских вагонов, для удешевления производства и повышения скорости передвижения. Благодаря модификации поезд может стать новым видом общественного транспорта ввиду малых габаритов и несложной конструкции.</a:t>
            </a:r>
          </a:p>
        </p:txBody>
      </p:sp>
    </p:spTree>
    <p:extLst>
      <p:ext uri="{BB962C8B-B14F-4D97-AF65-F5344CB8AC3E}">
        <p14:creationId xmlns:p14="http://schemas.microsoft.com/office/powerpoint/2010/main" val="2224774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kvantum\Documents\презинташки\Блок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01" y="-1"/>
            <a:ext cx="9173601" cy="68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6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okvantum\Documents\презинташки\МОНОСи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94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ИКАР – интеграционный комплекс автоматической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00808"/>
            <a:ext cx="7498080" cy="480060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dirty="0" err="1"/>
              <a:t>Разработака</a:t>
            </a:r>
            <a:r>
              <a:rPr lang="ru-RU" dirty="0"/>
              <a:t> параметризированного изделия и интегрирование системы автоматического проектирования с внешними цифровыми платформами содержащее различное исполнения изделия что приводит к кратному ускорению как самого проектирования так и коммуникации между заказчиком и конструкторским бюро. Ускоряется процесс проектирования в САПР при помощи интеграции в нее внешних информационных платформ. А также появляется возможность различных информационных платформ интегрироваться друг с другом.</a:t>
            </a:r>
          </a:p>
        </p:txBody>
      </p:sp>
    </p:spTree>
    <p:extLst>
      <p:ext uri="{BB962C8B-B14F-4D97-AF65-F5344CB8AC3E}">
        <p14:creationId xmlns:p14="http://schemas.microsoft.com/office/powerpoint/2010/main" val="2954467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okvantum\Documents\презинташки\ИКА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1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"ПАМП </a:t>
            </a:r>
            <a:r>
              <a:rPr lang="ru-RU" dirty="0" err="1">
                <a:effectLst/>
              </a:rPr>
              <a:t>Агрегатор</a:t>
            </a:r>
            <a:r>
              <a:rPr lang="ru-RU" dirty="0">
                <a:effectLst/>
              </a:rPr>
              <a:t>"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dirty="0"/>
              <a:t>«ПАМП </a:t>
            </a:r>
            <a:r>
              <a:rPr lang="ru-RU" dirty="0" err="1"/>
              <a:t>агрегатор</a:t>
            </a:r>
            <a:r>
              <a:rPr lang="ru-RU" dirty="0"/>
              <a:t>» представляет из себя модульный протез ноги, предназначенный для людей с короткой ампутацией выше колена. Протез имеет широкий диапазон настроек коленного модуля, ступни, а также его высоты. После ампутации человек самостоятельно настраивает его и по истечению определенного времени отдает его техникам которые в свою очередь снимают с «АГРЕГАТОРА» данные и уже по установленным предпочтениям изготавливают индивидуальный протез.</a:t>
            </a:r>
          </a:p>
        </p:txBody>
      </p:sp>
    </p:spTree>
    <p:extLst>
      <p:ext uri="{BB962C8B-B14F-4D97-AF65-F5344CB8AC3E}">
        <p14:creationId xmlns:p14="http://schemas.microsoft.com/office/powerpoint/2010/main" val="3942442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okvantum\Documents\презинташки\DSC_0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23" y="-27384"/>
            <a:ext cx="928903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9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Комплекс </a:t>
            </a:r>
            <a:r>
              <a:rPr lang="ru-RU" dirty="0">
                <a:effectLst/>
              </a:rPr>
              <a:t>погрузочно-разгрузочных работ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1064" y="1800200"/>
            <a:ext cx="8032936" cy="5373216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ru-RU" dirty="0"/>
              <a:t>В зависимости от потребности заказчика проект исполнен в двух вариантах:</a:t>
            </a:r>
          </a:p>
          <a:p>
            <a:pPr marL="82296" indent="0">
              <a:buNone/>
            </a:pPr>
            <a:r>
              <a:rPr lang="ru-RU" dirty="0"/>
              <a:t>1.Автоматезированная выгрузка контейнера с отсутствием загрузки в другую подвижную единицу.</a:t>
            </a:r>
          </a:p>
          <a:p>
            <a:pPr marL="82296" indent="0">
              <a:buNone/>
            </a:pPr>
            <a:r>
              <a:rPr lang="ru-RU" dirty="0"/>
              <a:t>2.Не автоматизированная выгрузка и автоматизированная загрузка в другую подвижную единицу.</a:t>
            </a:r>
          </a:p>
          <a:p>
            <a:pPr marL="82296" indent="0">
              <a:buNone/>
            </a:pPr>
            <a:r>
              <a:rPr lang="ru-RU" dirty="0" smtClean="0"/>
              <a:t>Первый </a:t>
            </a:r>
            <a:r>
              <a:rPr lang="ru-RU" dirty="0"/>
              <a:t>вариант: представляет из себя стандартный модернизированный контейнер со встроенной выдвижной платформой, состоящей из двух лебедок с цепной передачей и двух комплектов роликов к ней. Комплекс включает в себя также специализированную эстакаду, имеющую </a:t>
            </a:r>
            <a:r>
              <a:rPr lang="ru-RU" dirty="0" err="1"/>
              <a:t>фитинговые</a:t>
            </a:r>
            <a:r>
              <a:rPr lang="ru-RU" dirty="0"/>
              <a:t> упоры, фиксирующие контейнер и уровневую платформу решающую проблему опрокидывания груза при выгрузке и загрузки.</a:t>
            </a:r>
          </a:p>
          <a:p>
            <a:pPr marL="82296" indent="0">
              <a:buNone/>
            </a:pPr>
            <a:r>
              <a:rPr lang="ru-RU" dirty="0"/>
              <a:t>Второй вариант: представляет из себя стандартный модернизированный контейнер со встроенной выдвижной платформой. Комплекс включает в себя также специализированную эстакаду, имеющую </a:t>
            </a:r>
            <a:r>
              <a:rPr lang="ru-RU" dirty="0" err="1"/>
              <a:t>фитинговые</a:t>
            </a:r>
            <a:r>
              <a:rPr lang="ru-RU" dirty="0"/>
              <a:t> упоры, фиксирующие контейнер и уровневую платформу решающую проблему опрокидывания груза при выгрузке и загрузки. Эстакада обеспечена четырьмя домкратами УДС-160 поднимающие платформу что обеспечивает загрузку в машину различной высоты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5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okvantum\Documents\презинташки\DSC_0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8903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79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А</a:t>
            </a:r>
            <a:r>
              <a:rPr lang="ru-RU" dirty="0" smtClean="0">
                <a:effectLst/>
              </a:rPr>
              <a:t>втономная </a:t>
            </a:r>
            <a:r>
              <a:rPr lang="ru-RU" dirty="0">
                <a:effectLst/>
              </a:rPr>
              <a:t>капсула для спасения </a:t>
            </a:r>
            <a:r>
              <a:rPr lang="ru-RU" dirty="0" smtClean="0">
                <a:effectLst/>
              </a:rPr>
              <a:t>пострадавших «Гамак 3.0»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8280920" cy="5472608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dirty="0"/>
              <a:t>«ГАМАК 3.0» является промышленным образцом защитной капсулы двойного назначения, предназначенной для защиты от компрессионных травм и автономного поддержания жизнедеятельности человека в случае землетрясения с последующим завалом железобетонными перекрытиями. Одновременно капсула является удобным местом для сна которое гармонично смотрится в домашнем интерьере. Капсула имеет поворотный купол, состоящий из высокопрочной ткани </a:t>
            </a:r>
            <a:r>
              <a:rPr lang="ru-RU" dirty="0" err="1"/>
              <a:t>углеволокна</a:t>
            </a:r>
            <a:r>
              <a:rPr lang="ru-RU" dirty="0"/>
              <a:t> + </a:t>
            </a:r>
            <a:r>
              <a:rPr lang="ru-RU" dirty="0" err="1"/>
              <a:t>кевлара</a:t>
            </a:r>
            <a:r>
              <a:rPr lang="ru-RU" dirty="0"/>
              <a:t>. Есть возможность устанавливать купол в несколько положений. В нутрии хребтовой балки расположено оборудования для автономной работы. Конструкция рамы, в целом, позволяет без больших усилий перемещать «ГАМАК 3.0» в пространстве, а также устанавливать вертикально. «Гамак 3.0» в силу его конструкции поддается </a:t>
            </a:r>
            <a:r>
              <a:rPr lang="ru-RU" dirty="0" err="1"/>
              <a:t>кастомизации</a:t>
            </a:r>
            <a:r>
              <a:rPr lang="ru-RU" dirty="0"/>
              <a:t> что позволяет  использовать его в таких сферах как спасательная капсула, капсула интенсивной терапии, спасательная шлюпка на морских судах, капсула для сна на вокзалах и аэропортах.</a:t>
            </a:r>
          </a:p>
        </p:txBody>
      </p:sp>
    </p:spTree>
    <p:extLst>
      <p:ext uri="{BB962C8B-B14F-4D97-AF65-F5344CB8AC3E}">
        <p14:creationId xmlns:p14="http://schemas.microsoft.com/office/powerpoint/2010/main" val="3328981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okvantum\Documents\презинташки\DSC_0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1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Атака броне-колонны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8280920" cy="547260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Макет воссоздаёт боевое сражение времен Великой Отечественной войны. Где один советский танк находясь в засаде совершает обстрел целой колонны фашистских танков.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81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403648" y="404664"/>
            <a:ext cx="7406640" cy="1472184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Гибридная автосцепка «Исаченко</a:t>
            </a:r>
            <a:r>
              <a:rPr lang="ru-RU" b="1" dirty="0" smtClean="0">
                <a:effectLst/>
              </a:rPr>
              <a:t>»</a:t>
            </a: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7406640" cy="3739176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34000"/>
              </a:lnSpc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В данном проекте создается конструкция автосцепки, созданная на основе СА-3 способная соединится с полуавтоматической сцепкой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Джаннея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. Мы создаем 3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модель конструкции и проверяем работоспособность механизма.  В связи с повышением грузооборота на железнодорожном подвижном составе происходит изменение технологического процесса с целью уменьшения затрат времени на маневровую работу, мы в процессе моделирования выяснили, что имеется возможность добиться профиля большого зуба автосцепки СА-3, который бы имел способность соединяться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 полуавтоматической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сцепкой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Джаннея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и одновременно фиксировать ее коготь.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2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kvantum\Documents\презинташки\DSC_1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2" cy="609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«Сталинское счастье»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82296" indent="0">
              <a:buNone/>
            </a:pPr>
            <a:r>
              <a:rPr lang="ru-RU" dirty="0" smtClean="0"/>
              <a:t>Макет первой </a:t>
            </a:r>
            <a:r>
              <a:rPr lang="ru-RU" dirty="0"/>
              <a:t>на Востоке страны детской железной дороги. Развитие железнодорожного транспорта в 1939 </a:t>
            </a:r>
            <a:r>
              <a:rPr lang="ru-RU" dirty="0" smtClean="0"/>
              <a:t>году </a:t>
            </a:r>
            <a:r>
              <a:rPr lang="ru-RU" dirty="0"/>
              <a:t>было одним из приоритетных направлений в Советском Союзе, поэтому идея постройки ДЖД </a:t>
            </a:r>
            <a:r>
              <a:rPr lang="ru-RU" dirty="0" smtClean="0"/>
              <a:t>в г. Свободный была </a:t>
            </a:r>
            <a:r>
              <a:rPr lang="ru-RU" dirty="0"/>
              <a:t>одобрена </a:t>
            </a:r>
            <a:r>
              <a:rPr lang="ru-RU" dirty="0" smtClean="0"/>
              <a:t>правительством и уже в марте 1939 года были выделены средства для её постройки.</a:t>
            </a:r>
          </a:p>
          <a:p>
            <a:pPr marL="82296" indent="0">
              <a:buNone/>
            </a:pPr>
            <a:r>
              <a:rPr lang="ru-RU" dirty="0"/>
              <a:t>4 августа 1940 года </a:t>
            </a:r>
            <a:r>
              <a:rPr lang="ru-RU" dirty="0" smtClean="0"/>
              <a:t>после </a:t>
            </a:r>
            <a:r>
              <a:rPr lang="ru-RU" dirty="0"/>
              <a:t>митинга раздался удар станционного колокола, и долгожданная посадка в поезд. Дежурный по </a:t>
            </a:r>
            <a:r>
              <a:rPr lang="ru-RU" dirty="0" smtClean="0"/>
              <a:t>станции Коля </a:t>
            </a:r>
            <a:r>
              <a:rPr lang="ru-RU" dirty="0" err="1"/>
              <a:t>Сургай</a:t>
            </a:r>
            <a:r>
              <a:rPr lang="ru-RU" dirty="0"/>
              <a:t> дал отправление!</a:t>
            </a:r>
          </a:p>
        </p:txBody>
      </p:sp>
    </p:spTree>
    <p:extLst>
      <p:ext uri="{BB962C8B-B14F-4D97-AF65-F5344CB8AC3E}">
        <p14:creationId xmlns:p14="http://schemas.microsoft.com/office/powerpoint/2010/main" val="2478905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okvantum\Documents\презинташки\DSC_1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67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Скамейка-поезд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представляет </a:t>
            </a:r>
            <a:r>
              <a:rPr lang="ru-RU" dirty="0"/>
              <a:t>из себя парковую скамейку передвигающеюся по рельсам. Конструкция состоит из рамы скамейки и ходовой </a:t>
            </a:r>
            <a:r>
              <a:rPr lang="ru-RU" dirty="0" err="1"/>
              <a:t>части.Тяговые</a:t>
            </a:r>
            <a:r>
              <a:rPr lang="ru-RU" dirty="0"/>
              <a:t> усилия будут создаваться электрическим двигателем через металлический </a:t>
            </a:r>
            <a:r>
              <a:rPr lang="ru-RU" dirty="0" err="1"/>
              <a:t>канат.Ходовая</a:t>
            </a:r>
            <a:r>
              <a:rPr lang="ru-RU" dirty="0"/>
              <a:t> часть скамейки поезда исполнена по аналогии ходовой части поезда американской горки, что обеспечивает жёсткое сцепление с рельсом. Все детали изделия состоят из стандартных элементов что уменьшает общую себестоимость изделия.</a:t>
            </a:r>
          </a:p>
        </p:txBody>
      </p:sp>
    </p:spTree>
    <p:extLst>
      <p:ext uri="{BB962C8B-B14F-4D97-AF65-F5344CB8AC3E}">
        <p14:creationId xmlns:p14="http://schemas.microsoft.com/office/powerpoint/2010/main" val="958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Geokvantum\Documents\презинташки\DSC_1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5" y="0"/>
            <a:ext cx="924795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Распорная платформа контейнера (РПК)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724744"/>
            <a:ext cx="7498080" cy="48006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представляет </a:t>
            </a:r>
            <a:r>
              <a:rPr lang="ru-RU" dirty="0"/>
              <a:t>из себя жёстко сваренную раму с механизированным распорным механизмом. Перед постановкой контейнера в полувагон РПК устанавливают на дно вагона, далее при помощи </a:t>
            </a:r>
            <a:r>
              <a:rPr lang="ru-RU" dirty="0" err="1"/>
              <a:t>пневма</a:t>
            </a:r>
            <a:r>
              <a:rPr lang="ru-RU" dirty="0"/>
              <a:t> инструмента приводят в действие распорный механизм. Так как упоры расходятся в стороны равномерно ,происходит центровка относительно оси кузова вагона с последующей жёсткой фиксация. После на </a:t>
            </a:r>
            <a:r>
              <a:rPr lang="ru-RU" dirty="0" err="1"/>
              <a:t>фитинговые</a:t>
            </a:r>
            <a:r>
              <a:rPr lang="ru-RU" dirty="0"/>
              <a:t> упоры устанавливают контейнер. Такое решение позволяет исключить из тех процесса установку брусков, резиновых прокладок и </a:t>
            </a:r>
            <a:r>
              <a:rPr lang="ru-RU" dirty="0" err="1"/>
              <a:t>пневма</a:t>
            </a:r>
            <a:r>
              <a:rPr lang="ru-RU" dirty="0"/>
              <a:t> подушек. Так же перевозку контейнера при помощи РПК можно осуществлять на платформе универсального типа (с бортами).</a:t>
            </a:r>
          </a:p>
        </p:txBody>
      </p:sp>
    </p:spTree>
    <p:extLst>
      <p:ext uri="{BB962C8B-B14F-4D97-AF65-F5344CB8AC3E}">
        <p14:creationId xmlns:p14="http://schemas.microsoft.com/office/powerpoint/2010/main" val="39951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eokvantum\Documents\презинташки\DSC_1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4" y="3013"/>
            <a:ext cx="9166124" cy="61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31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Инновационный локомотив «Матрешка»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652736"/>
            <a:ext cx="7498080" cy="4800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нашем примере представляет из себя узкоколейный локомотив ТУ10 с прицепленным к нему  многофункциональным тендером для перевозки водорода. Тендер визуально напоминает обычную цистерну, но его функция не ограничивается перевозкой </a:t>
            </a:r>
            <a:r>
              <a:rPr lang="ru-RU" dirty="0" err="1"/>
              <a:t>топлива.Функции</a:t>
            </a:r>
            <a:r>
              <a:rPr lang="ru-RU" dirty="0"/>
              <a:t>:     1.Перевозка водорода.     2.Электролиз от солнечных батарей.     3.Электролез от стационарного источника питания.     4.Электролез от рекуперации при торможении локомотива.     5.Демферная рубашка для ёмкостей (безопасность       эксплуатации )</a:t>
            </a:r>
          </a:p>
        </p:txBody>
      </p:sp>
    </p:spTree>
    <p:extLst>
      <p:ext uri="{BB962C8B-B14F-4D97-AF65-F5344CB8AC3E}">
        <p14:creationId xmlns:p14="http://schemas.microsoft.com/office/powerpoint/2010/main" val="87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Geokvantum\Documents\презинташки\DSC_1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Вокзал будущего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580728"/>
            <a:ext cx="7498080" cy="4800600"/>
          </a:xfrm>
        </p:spPr>
        <p:txBody>
          <a:bodyPr>
            <a:normAutofit/>
          </a:bodyPr>
          <a:lstStyle/>
          <a:p>
            <a:r>
              <a:rPr lang="ru-RU" sz="2700" dirty="0"/>
              <a:t>Проект представляет из себя концепцию здание ж/д вокзала, имеющего функцию ветровой электростанции (ВЭС) . Для осуществления выработки электроэнергии форма здания представляет из себя воздуха-заборник, на хвосте которого расположен ветра генератор. Для стабильной выработки энергии, которая зависит от направления ветра, предусмотрена вертикальная ось вращения. Для размещения пассажиров предусмотрено 11 этажей.</a:t>
            </a:r>
          </a:p>
        </p:txBody>
      </p:sp>
    </p:spTree>
    <p:extLst>
      <p:ext uri="{BB962C8B-B14F-4D97-AF65-F5344CB8AC3E}">
        <p14:creationId xmlns:p14="http://schemas.microsoft.com/office/powerpoint/2010/main" val="26297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okvantum\Documents\презинташки\Гибридн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987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Geokvantum\Documents\презинташки\DSC_1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004" cy="62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Проект «Сцилла и Харибда»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СИХ – 1)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940768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ru-RU" sz="3900" dirty="0" smtClean="0"/>
              <a:t>представляет </a:t>
            </a:r>
            <a:r>
              <a:rPr lang="ru-RU" sz="3900" dirty="0"/>
              <a:t>из себя комплекс для передвижения под водой. Конструкция состоит из двух тяговых модулей, по одному на каждую ногу, контроллера с эжектором и манипулы. Тяговые модули питаются от аккумулятора, расположенного в контроллере, а их управление осуществляется при помощи зафиксированного в районе запястья джойстика, имеющего возможность регулировать мощность тяги и реверса. Для очистки предполагаемого артефакта будет использоваться манипула, соединённая с эжектором гофрированной трубой. Напор воды для эжектора создаётся одним или двумя тяговыми модулями, которые соединяются с ним перед эксплуатацией.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1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00888" y="-257279"/>
            <a:ext cx="6902266" cy="741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8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РАПТОР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автоматическая система ограждения переездов с использованием </a:t>
            </a:r>
            <a:r>
              <a:rPr lang="ru-RU" sz="2400" dirty="0" smtClean="0"/>
              <a:t>искусственного интеллекта </a:t>
            </a:r>
            <a:r>
              <a:rPr lang="ru-RU" sz="2400" dirty="0"/>
              <a:t>и альтернативной </a:t>
            </a:r>
            <a:r>
              <a:rPr lang="ru-RU" sz="2400" dirty="0" smtClean="0"/>
              <a:t>энергии</a:t>
            </a:r>
          </a:p>
          <a:p>
            <a:pPr marL="82296" indent="0">
              <a:buNone/>
            </a:pPr>
            <a:r>
              <a:rPr lang="ru-RU" sz="2400" dirty="0" smtClean="0"/>
              <a:t>принцип </a:t>
            </a:r>
            <a:r>
              <a:rPr lang="ru-RU" sz="2400" dirty="0"/>
              <a:t>работы </a:t>
            </a:r>
            <a:r>
              <a:rPr lang="ru-RU" sz="2400" dirty="0" smtClean="0"/>
              <a:t>системы:</a:t>
            </a:r>
          </a:p>
          <a:p>
            <a:r>
              <a:rPr lang="ru-RU" sz="2400" dirty="0"/>
              <a:t>При приближении транспортного средства камеры с ИИ определяют транспортные </a:t>
            </a:r>
            <a:r>
              <a:rPr lang="ru-RU" sz="2400" dirty="0" smtClean="0"/>
              <a:t>средства</a:t>
            </a:r>
            <a:r>
              <a:rPr lang="ru-RU" sz="2400" dirty="0"/>
              <a:t>;</a:t>
            </a:r>
            <a:endParaRPr lang="ru-RU" sz="2400" dirty="0" smtClean="0"/>
          </a:p>
          <a:p>
            <a:r>
              <a:rPr lang="ru-RU" sz="2400" dirty="0"/>
              <a:t>Камеры проверяют доступность проезда поезда по </a:t>
            </a:r>
            <a:r>
              <a:rPr lang="ru-RU" sz="2400" dirty="0" smtClean="0"/>
              <a:t>переезду;</a:t>
            </a:r>
            <a:endParaRPr lang="ru-RU" sz="2400" dirty="0"/>
          </a:p>
          <a:p>
            <a:r>
              <a:rPr lang="ru-RU" sz="2400" dirty="0" smtClean="0"/>
              <a:t>Камеры </a:t>
            </a:r>
            <a:r>
              <a:rPr lang="ru-RU" sz="2400" dirty="0"/>
              <a:t>считывают фото водителя и т/c, а также номерной </a:t>
            </a:r>
            <a:r>
              <a:rPr lang="ru-RU" sz="2400" dirty="0" smtClean="0"/>
              <a:t>знак, данные </a:t>
            </a:r>
            <a:r>
              <a:rPr lang="ru-RU" sz="2400" dirty="0"/>
              <a:t>отправляются в специальную базу, которая будет аккумулироваться с базой </a:t>
            </a:r>
            <a:r>
              <a:rPr lang="ru-RU" sz="2400" dirty="0" smtClean="0"/>
              <a:t>ГИБДД.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Geokvantum\Documents\презинташки\DSC_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" y="0"/>
            <a:ext cx="9328547" cy="62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460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РУМ-28 - </a:t>
            </a:r>
            <a:r>
              <a:rPr lang="ru-RU" dirty="0"/>
              <a:t>Робот уборщик мусора </a:t>
            </a:r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844824"/>
            <a:ext cx="7632848" cy="4800600"/>
          </a:xfrm>
        </p:spPr>
        <p:txBody>
          <a:bodyPr>
            <a:noAutofit/>
          </a:bodyPr>
          <a:lstStyle/>
          <a:p>
            <a:r>
              <a:rPr lang="ru-RU" sz="2400" dirty="0"/>
              <a:t>Робот, созданный для обеспечения автоматизированного сбора  мусора с железнодорожных путей. Использование "умных" роботов-уборщиков находит широкое распространение во всех сферах. Оно существенно ускоряет процесс уборки, снижает необходимость использования человеческого труда и может стать одним из способов улучшения процесса уборки железнодорожных путей и </a:t>
            </a:r>
            <a:r>
              <a:rPr lang="ru-RU" sz="2400" dirty="0" err="1"/>
              <a:t>подплатформенных</a:t>
            </a:r>
            <a:r>
              <a:rPr lang="ru-RU" sz="2400" dirty="0"/>
              <a:t> </a:t>
            </a:r>
            <a:r>
              <a:rPr lang="ru-RU" sz="2400" dirty="0" smtClean="0"/>
              <a:t>пространств.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80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eokvantum\Pictures\Инженеры транспорта 2024\DSC_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" y="0"/>
            <a:ext cx="913994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46064" cy="1143000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«УРАН-2»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12776"/>
            <a:ext cx="7632848" cy="5232648"/>
          </a:xfrm>
        </p:spPr>
        <p:txBody>
          <a:bodyPr>
            <a:noAutofit/>
          </a:bodyPr>
          <a:lstStyle/>
          <a:p>
            <a:r>
              <a:rPr lang="ru-RU" sz="2000" dirty="0"/>
              <a:t>представляет из себя универсальную подвижная платформу предназначенную для  размещение различного оборудования, в зависимости от цели эксплуатации: ретранслятор, зарядка, накопление энергии и т.д. Изделие состоит из: Ходовой </a:t>
            </a:r>
            <a:r>
              <a:rPr lang="ru-RU" sz="2000" dirty="0" smtClean="0"/>
              <a:t>части Рамы  </a:t>
            </a:r>
            <a:r>
              <a:rPr lang="ru-RU" sz="2000" dirty="0"/>
              <a:t>где расположено электронное составляющая. Конструкция  рамы подразумевает увеличение или уменьшение базы ходовой части, в зависимости от потребностей. Короба имеющего герметичную конструкцию с подъёмной платформой которая  в нужный момент поднимается и опускается. Конструкция подъемного механизма подразумевает открытие и закрытие верхней крышки, что уменьшает влияние окружающей среды на оборудование расположенного в </a:t>
            </a:r>
            <a:r>
              <a:rPr lang="ru-RU" sz="2000" dirty="0" smtClean="0"/>
              <a:t>нём. Энергоустановка </a:t>
            </a:r>
            <a:r>
              <a:rPr lang="ru-RU" sz="2000" dirty="0"/>
              <a:t>состоит из аккумулятора, генератора и солнечной батареи что обеспечивает диверсификацию работы в автоним режиме.</a:t>
            </a:r>
          </a:p>
        </p:txBody>
      </p:sp>
    </p:spTree>
    <p:extLst>
      <p:ext uri="{BB962C8B-B14F-4D97-AF65-F5344CB8AC3E}">
        <p14:creationId xmlns:p14="http://schemas.microsoft.com/office/powerpoint/2010/main" val="3217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kvantum\Downloads\111.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" y="548680"/>
            <a:ext cx="91730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Клавиша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altLang="en-US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Безопастность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sym typeface="+mn-ea"/>
              </a:rPr>
              <a:t> на железной дороге</a:t>
            </a:r>
          </a:p>
          <a:p>
            <a:r>
              <a:rPr lang="ru-RU" dirty="0"/>
              <a:t>Обезопасить пассажиров от случайного попадания на железнодорожные пути, сократить количество несчастных случаев на ж/д вокзалах.</a:t>
            </a:r>
          </a:p>
          <a:p>
            <a:r>
              <a:rPr lang="ru-RU" dirty="0" smtClean="0"/>
              <a:t>клавиша-это </a:t>
            </a:r>
            <a:r>
              <a:rPr lang="ru-RU" dirty="0"/>
              <a:t>рычаг в форме клавиши, электрическая цепь, </a:t>
            </a:r>
            <a:r>
              <a:rPr lang="ru-RU" dirty="0" smtClean="0"/>
              <a:t>включающая </a:t>
            </a:r>
            <a:r>
              <a:rPr lang="ru-RU" dirty="0"/>
              <a:t>в себя светодиоды, Звуковой динамик, а так же </a:t>
            </a:r>
            <a:r>
              <a:rPr lang="ru-RU" dirty="0" smtClean="0"/>
              <a:t>электропитание </a:t>
            </a:r>
            <a:r>
              <a:rPr lang="ru-RU" dirty="0"/>
              <a:t>от нескольких источников: централизованное, </a:t>
            </a:r>
            <a:r>
              <a:rPr lang="ru-RU" dirty="0" smtClean="0"/>
              <a:t>от </a:t>
            </a:r>
            <a:r>
              <a:rPr lang="ru-RU" dirty="0"/>
              <a:t>солнечных батарей, от механического воздействия веса человека и </a:t>
            </a:r>
            <a:r>
              <a:rPr lang="ru-RU" dirty="0" smtClean="0"/>
              <a:t>аккумуляторная </a:t>
            </a:r>
            <a:r>
              <a:rPr lang="ru-RU" dirty="0"/>
              <a:t>батарея. Изделие способно оповещать человека </a:t>
            </a:r>
            <a:r>
              <a:rPr lang="ru-RU" dirty="0" smtClean="0"/>
              <a:t>с </a:t>
            </a:r>
            <a:r>
              <a:rPr lang="ru-RU" dirty="0"/>
              <a:t>помощью визуальных и звуковых сигналов, а модульность </a:t>
            </a:r>
            <a:r>
              <a:rPr lang="ru-RU" dirty="0" smtClean="0"/>
              <a:t>концепции </a:t>
            </a:r>
            <a:r>
              <a:rPr lang="ru-RU" dirty="0"/>
              <a:t>обеспечивает возможность </a:t>
            </a:r>
            <a:r>
              <a:rPr lang="ru-RU" dirty="0" err="1"/>
              <a:t>легкогоподбора</a:t>
            </a:r>
            <a:r>
              <a:rPr lang="ru-RU" dirty="0"/>
              <a:t> длины </a:t>
            </a:r>
            <a:r>
              <a:rPr lang="ru-RU" dirty="0" smtClean="0"/>
              <a:t>ограждения.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6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3648" y="44624"/>
            <a:ext cx="7406640" cy="25523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МСТ – модульный силовой тренажер. Силовой тренажер модульного типа с разборной конструкцией</a:t>
            </a:r>
            <a:r>
              <a:rPr lang="ru-RU" b="1" dirty="0" smtClean="0">
                <a:effectLst/>
              </a:rPr>
              <a:t>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7406640" cy="3744416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34000"/>
              </a:lnSpc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данном проекте мы обратили внимание на неоправданно завышенную стоимость силовых тренажеров, связанная не только с желанием производителя заработать как можно больше, но и с трудностями транспортировки, ввиду больших габаритов. Цель нашего проекта заключается в создание параметрической конструкции модульного силового тренажера из недорогих и доступных материалов. Мы создали концепцию нашего тренажера, задали параметры для каждого элемента конструкции, после провели расчеты коэффициента прочности и всех нагрузок. Сделали рендеринг модели для того, чтобы показать ее заказчику и затем сборка макета. После сравнения с аналогами наш тренажер более дешевый, многофункционален, мобильней в плане транспортировки, занимает меньше площади при более расширенных возможностях, а так же конструкционные особенности, которые позволяют его изготавливать из доступных материалов.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26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9" y="0"/>
            <a:ext cx="4896544" cy="284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8" y="2348880"/>
            <a:ext cx="5943393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9" y="2825552"/>
            <a:ext cx="1835696" cy="408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5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Безынерционный диск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altLang="en-US" dirty="0" smtClean="0">
                <a:solidFill>
                  <a:schemeClr val="tx2">
                    <a:lumMod val="75000"/>
                  </a:schemeClr>
                </a:solidFill>
                <a:sym typeface="+mn-ea"/>
              </a:rPr>
              <a:t>представляет </a:t>
            </a:r>
            <a:r>
              <a:rPr lang="ru-RU" altLang="en-US" dirty="0">
                <a:solidFill>
                  <a:schemeClr val="tx2">
                    <a:lumMod val="75000"/>
                  </a:schemeClr>
                </a:solidFill>
                <a:sym typeface="+mn-ea"/>
              </a:rPr>
              <a:t>из себя снаряд в виде диска для упражнений с утяжелением. Главная проблема классических дисков их жёсткая фиксация где в одних упражнениях она оправдана, а в других приводит к травмам передавая крутящий момент на запястье. Безынерционный диск оснащен  радиальным подшипников на оси крепления что позволяет беспрепятственно гасить инерцию свободным вращение на оси , а именно штанге или грифе от гантели. </a:t>
            </a:r>
          </a:p>
        </p:txBody>
      </p:sp>
    </p:spTree>
    <p:extLst>
      <p:ext uri="{BB962C8B-B14F-4D97-AF65-F5344CB8AC3E}">
        <p14:creationId xmlns:p14="http://schemas.microsoft.com/office/powerpoint/2010/main" val="14667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okvantum\Pictures\Квантовыпускной 2025\Проекты защита Кулигин 2025\Без ынерционный диск\2.Фото прототипа\20250416_160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806489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Инвалидная коляска «Непобедимый»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Конструкция кресла позволяет передвигаться человеку с ограниченными возможностями в положении сидя. Подвижное основание упора спины, а также выдвижные планки для ног позволяют передвигать человека в положении лежа в виде медицинской каталки.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Для удобства эксплуатации имеются подвижные подлокотники с подстаканником.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Замена колесных спиц на монолитный поликарбонат позволило уменьшить вес, увеличить прочность и обеспечить панорамный вид для пользователя.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Косая постановка осей колес повышает устойчивость и манёвренность полезной модели.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Кресло оборудовано подъемной подушкой на седалище и спинке кресла. Работая в комплексе в положении лежа, они позволяют поднять человека на уровень кровати с последующим самостоятельными его перекатыванием, а для уменьшения психологического дискомфорта при взаимодействии с другими людьми, локальный подъем подушки седалища, позволяет поднять человека на уровень глаз собеседника.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Также коляска оборудована корзиной для перевозки личных вещей .</a:t>
            </a:r>
          </a:p>
        </p:txBody>
      </p:sp>
    </p:spTree>
    <p:extLst>
      <p:ext uri="{BB962C8B-B14F-4D97-AF65-F5344CB8AC3E}">
        <p14:creationId xmlns:p14="http://schemas.microsoft.com/office/powerpoint/2010/main" val="12043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7" y="0"/>
            <a:ext cx="5728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97" y="0"/>
            <a:ext cx="2771800" cy="365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24622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8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ЦИКЛОИД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«Циклоид» представляет из себя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ветрогенератор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 исполненный в виде цилиндра образующегося из крыльчаток. Эффективность работы полезной модели осуществляется за счет «Эффекта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Магнуса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» и концепции полезной модели судового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крыльчатого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 движителя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Фойта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 — Шнайдера.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В ветреную погоду «Циклоид» работает в штатном режиме на «Эффекте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Магнуса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», а цилиндрическая форма исключает отказ во время шторма. 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При отсутствии ветра имеется возможность перевести «Циклоид» в режим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крыльчатого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движателя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, конструкция которого позволяет во время работы, за счет рычажной передачи, автоматически изменять угол атаки  крыльчаток в синхронизации с вращением </a:t>
            </a:r>
            <a:r>
              <a:rPr lang="ru-RU" altLang="en-US" sz="1600" dirty="0" err="1">
                <a:solidFill>
                  <a:schemeClr val="tx2">
                    <a:lumMod val="75000"/>
                  </a:schemeClr>
                </a:solidFill>
                <a:sym typeface="+mn-ea"/>
              </a:rPr>
              <a:t>ветрогенератора</a:t>
            </a:r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. Таким образом обеспечивается толчок ветром с одной стороны и уменьшения сопротивления ветру с другой.</a:t>
            </a:r>
          </a:p>
          <a:p>
            <a:r>
              <a:rPr lang="ru-RU" altLang="en-US" sz="1600" dirty="0">
                <a:solidFill>
                  <a:schemeClr val="tx2">
                    <a:lumMod val="75000"/>
                  </a:schemeClr>
                </a:solidFill>
                <a:sym typeface="+mn-ea"/>
              </a:rPr>
              <a:t>Кроме того выработка энергии осуществляется не только механическим вращением от ветра, но и солнечными панелями расположенными на поверхности крыльчаток.</a:t>
            </a:r>
          </a:p>
        </p:txBody>
      </p:sp>
    </p:spTree>
    <p:extLst>
      <p:ext uri="{BB962C8B-B14F-4D97-AF65-F5344CB8AC3E}">
        <p14:creationId xmlns:p14="http://schemas.microsoft.com/office/powerpoint/2010/main" val="28917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eokvantum\Pictures\Квантовыпускной 2025\Проекты защита Кулигин 2025\Циклоид\2.Фото прототипа\20250513_093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2737" y="1534290"/>
            <a:ext cx="6480720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okvantum\Documents\презинташки\М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1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7406640" cy="1472184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Проект ТМБ – торцевая модернизация </a:t>
            </a:r>
            <a:r>
              <a:rPr lang="ru-RU" b="1" dirty="0" smtClean="0">
                <a:effectLst/>
              </a:rPr>
              <a:t>буксы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32560" y="2780928"/>
            <a:ext cx="7406640" cy="360040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Данный проект направлен на изучение интенсивности эксплуатации  подвижного состава на путях детской железной дороги. В летний период бронзовый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платик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изнашивается, что может привести к остановке летних перевозок, а для замены деталей нужен специалист с завода, для замены его на клепочном соединении, а это приведет к затратам времени и денежных средств. Таким образом цель  проекта заключается в то что бы модернизировать буксу от вагона ВП-750 в виде замены бронзового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платика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на упорный подшипник с минимальным изменением ее конструкции.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58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okvantum\Documents\презинташки\ТМ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7385"/>
            <a:ext cx="7128792" cy="69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3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Проект «</a:t>
            </a:r>
            <a:r>
              <a:rPr lang="ru-RU" b="1" dirty="0" err="1">
                <a:effectLst/>
              </a:rPr>
              <a:t>ФейсАРМ</a:t>
            </a:r>
            <a:r>
              <a:rPr lang="ru-RU" b="1" dirty="0" smtClean="0">
                <a:effectLst/>
              </a:rPr>
              <a:t>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32560" y="2420888"/>
            <a:ext cx="7406640" cy="3960440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Целью данного проекта является создание нового инновационного способа управления роботами-манипуляторами, используемых на технологических производствах. В свете активного использования техники и манипуляторов в различных сферах деятельности человека таких как: медицина, космические технологии, ядерные технологии и т.д. Возрастает необходимость выполнение нестандартных действий при участии оператора с применением инновационного способа управления им. В нашем проекте мы используем информацию, полученную с камер. Фиксирующие действия оператора, с помощью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нейросетей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обрабатываем и переносим данные для решения прямой кинематической задачи. Таким образом данные отправляются в манипулятор и выполняется действие. Это позволяет выполнять сверхточные действия с помощью манипулятора на расстоянии.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3320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482</TotalTime>
  <Words>2389</Words>
  <Application>Microsoft Office PowerPoint</Application>
  <PresentationFormat>Экран (4:3)</PresentationFormat>
  <Paragraphs>76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Солнцестояние</vt:lpstr>
      <vt:lpstr>BLOCK interface Блок интерфейс экологической карты предприятия.</vt:lpstr>
      <vt:lpstr>Презентация PowerPoint</vt:lpstr>
      <vt:lpstr>Гибридная автосцепка «Исаченко»</vt:lpstr>
      <vt:lpstr>Презентация PowerPoint</vt:lpstr>
      <vt:lpstr>МСТ – модульный силовой тренажер. Силовой тренажер модульного типа с разборной конструкцией.</vt:lpstr>
      <vt:lpstr>Презентация PowerPoint</vt:lpstr>
      <vt:lpstr>Проект ТМБ – торцевая модернизация буксы</vt:lpstr>
      <vt:lpstr>Презентация PowerPoint</vt:lpstr>
      <vt:lpstr>Проект «ФейсАРМ»</vt:lpstr>
      <vt:lpstr>Презентация PowerPoint</vt:lpstr>
      <vt:lpstr>Проект «Северный железнодорожный путь».</vt:lpstr>
      <vt:lpstr>Презентация PowerPoint</vt:lpstr>
      <vt:lpstr>Инсталляция для станции Юность</vt:lpstr>
      <vt:lpstr>Презентация PowerPoint</vt:lpstr>
      <vt:lpstr>Памятник Л. И. Гайдаю</vt:lpstr>
      <vt:lpstr>Презентация PowerPoint</vt:lpstr>
      <vt:lpstr>Новогодняя игрушка</vt:lpstr>
      <vt:lpstr>Презентация PowerPoint</vt:lpstr>
      <vt:lpstr>Монорельса</vt:lpstr>
      <vt:lpstr>Презентация PowerPoint</vt:lpstr>
      <vt:lpstr>ИКАР – интеграционный комплекс автоматической работы</vt:lpstr>
      <vt:lpstr>Презентация PowerPoint</vt:lpstr>
      <vt:lpstr>"ПАМП Агрегатор" </vt:lpstr>
      <vt:lpstr>Презентация PowerPoint</vt:lpstr>
      <vt:lpstr>Комплекс погрузочно-разгрузочных работ </vt:lpstr>
      <vt:lpstr>Презентация PowerPoint</vt:lpstr>
      <vt:lpstr>Автономная капсула для спасения пострадавших «Гамак 3.0»</vt:lpstr>
      <vt:lpstr>Презентация PowerPoint</vt:lpstr>
      <vt:lpstr>Атака броне-колонны</vt:lpstr>
      <vt:lpstr>Презентация PowerPoint</vt:lpstr>
      <vt:lpstr>Станция «Сталинское счастье»</vt:lpstr>
      <vt:lpstr>Презентация PowerPoint</vt:lpstr>
      <vt:lpstr>Скамейка-поезд</vt:lpstr>
      <vt:lpstr>Презентация PowerPoint</vt:lpstr>
      <vt:lpstr>Распорная платформа контейнера (РПК)</vt:lpstr>
      <vt:lpstr>Презентация PowerPoint</vt:lpstr>
      <vt:lpstr>Инновационный локомотив «Матрешка»</vt:lpstr>
      <vt:lpstr>Презентация PowerPoint</vt:lpstr>
      <vt:lpstr>Вокзал будущего</vt:lpstr>
      <vt:lpstr>Презентация PowerPoint</vt:lpstr>
      <vt:lpstr>Проект «Сцилла и Харибда»  (СИХ – 1) </vt:lpstr>
      <vt:lpstr>Презентация PowerPoint</vt:lpstr>
      <vt:lpstr>РАПТОР</vt:lpstr>
      <vt:lpstr>Презентация PowerPoint</vt:lpstr>
      <vt:lpstr>РУМ-28 - Робот уборщик мусора 28</vt:lpstr>
      <vt:lpstr>Презентация PowerPoint</vt:lpstr>
      <vt:lpstr>«УРАН-2»</vt:lpstr>
      <vt:lpstr>Презентация PowerPoint</vt:lpstr>
      <vt:lpstr>Клавиша</vt:lpstr>
      <vt:lpstr>Презентация PowerPoint</vt:lpstr>
      <vt:lpstr>Безынерционный диск </vt:lpstr>
      <vt:lpstr>Презентация PowerPoint</vt:lpstr>
      <vt:lpstr>Инвалидная коляска «Непобедимый»</vt:lpstr>
      <vt:lpstr>Презентация PowerPoint</vt:lpstr>
      <vt:lpstr>ЦИКЛОИД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 interface Блок интерфейс экологической карты предприятия.</dc:title>
  <dc:creator>Geokvantum</dc:creator>
  <cp:lastModifiedBy>Geokvantum</cp:lastModifiedBy>
  <cp:revision>40</cp:revision>
  <dcterms:created xsi:type="dcterms:W3CDTF">2022-04-27T05:56:59Z</dcterms:created>
  <dcterms:modified xsi:type="dcterms:W3CDTF">2025-06-03T07:00:15Z</dcterms:modified>
</cp:coreProperties>
</file>