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 lang="ru-RU"/>
          </a:p>
          <a:p>
            <a:pPr lvl="1">
              <a:defRPr/>
            </a:pPr>
            <a:r>
              <a:rPr lang="ru-RU"/>
              <a:t>Second level</a:t>
            </a:r>
            <a:endParaRPr lang="ru-RU"/>
          </a:p>
          <a:p>
            <a:pPr lvl="2">
              <a:defRPr/>
            </a:pPr>
            <a:r>
              <a:rPr lang="ru-RU"/>
              <a:t>Third level</a:t>
            </a:r>
            <a:endParaRPr lang="ru-RU"/>
          </a:p>
          <a:p>
            <a:pPr lvl="3">
              <a:defRPr/>
            </a:pPr>
            <a:r>
              <a:rPr lang="ru-RU"/>
              <a:t>Fourth level</a:t>
            </a:r>
            <a:endParaRPr lang="ru-RU"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hyperlink" Target="https://info@irzar.ru/" TargetMode="External"/><Relationship Id="rId3" Type="http://schemas.openxmlformats.org/officeDocument/2006/relationships/hyperlink" Target="https://max.ru/irzar_rus" TargetMode="External"/><Relationship Id="rId2" Type="http://schemas.openxmlformats.org/officeDocument/2006/relationships/hyperlink" Target="https://vk.com/irzar_rus" TargetMode="External"/><Relationship Id="rId1" Type="http://schemas.openxmlformats.org/officeDocument/2006/relationships/hyperlink" Target="https://irzar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hyperlink" Target="https://&#1080;&#1085;&#1089;&#1090;&#1080;&#1090;&#1091;&#1090;&#1074;&#1086;&#1089;&#1087;&#1080;&#1090;&#1072;&#1085;&#1080;&#1103;.&#1088;&#1092;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hyperlink" Target="https://&#1076;&#1092;&#1086;&#1076;&#1086;&#1096;&#1082;&#1086;&#1083;&#1100;&#1085;&#1086;&#1077;.&#1088;&#1092;" TargetMode="Externa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hyperlink" Target="https://&#1072;&#1084;&#1091;&#1088;-&#1080;&#1088;&#1086;.&#1088;&#1092;" TargetMode="Externa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hyperlink" Target="https://t.me/jvpRnzkM9iI0ZTBi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hyperlink" Target="https://&#1088;&#1086;&#1076;&#1080;&#1090;&#1077;&#1083;&#1080;28&#1072;&#1084;&#1091;&#1088;" TargetMode="Externa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hyperlink" Target="https://&#1088;&#1072;&#1089;&#1090;&#1080;&#1084;&#1076;&#1077;&#1090;&#1077;&#1081;.&#1088;&#1092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332476"/>
            <a:ext cx="9144000" cy="2291391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 algn="ctr">
              <a:defRPr/>
            </a:pPr>
            <a:r>
              <a:rPr lang="en-US" sz="4800" b="1" i="0" u="none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Опыт</a:t>
            </a:r>
            <a:r>
              <a:rPr lang="en-US" sz="4800" b="1" i="0" u="none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i="0" u="none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внедрения</a:t>
            </a:r>
            <a:r>
              <a:rPr lang="en-US" sz="4800" b="1" i="0" u="none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i="0" u="none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Программы</a:t>
            </a:r>
            <a:r>
              <a:rPr lang="en-US" sz="4800" b="1" i="0" u="none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i="0" u="none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просвещения</a:t>
            </a:r>
            <a:r>
              <a:rPr lang="en-US" sz="4800" b="1" i="0" u="none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i="0" u="none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родителей</a:t>
            </a:r>
            <a:r>
              <a:rPr lang="en-US" sz="4800" b="1" i="0" u="none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i="0" u="none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en-US" sz="4800" b="1" i="0" u="none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endParaRPr sz="4800" b="1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4800" b="1" i="0" u="none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Амурской</a:t>
            </a:r>
            <a:r>
              <a:rPr lang="en-US" sz="4800" b="1" i="0" u="none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i="0" u="none" strike="noStrike" cap="none" spc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области</a:t>
            </a:r>
            <a:endParaRPr sz="6000" b="1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85592" y="5687256"/>
            <a:ext cx="9144000" cy="65657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Шевченко Валентина Сергеевна, старший преподаватель кафедры теории и методики дошкольного и начального общего образования</a:t>
            </a:r>
            <a:endParaRPr sz="2000"/>
          </a:p>
        </p:txBody>
      </p:sp>
      <p:pic>
        <p:nvPicPr>
          <p:cNvPr id="1350669515" name="object 2"/>
          <p:cNvPicPr/>
          <p:nvPr/>
        </p:nvPicPr>
        <p:blipFill>
          <a:blip r:embed="rId1"/>
          <a:stretch>
            <a:fillRect/>
          </a:stretch>
        </p:blipFill>
        <p:spPr bwMode="auto">
          <a:xfrm>
            <a:off x="11443478" y="25398"/>
            <a:ext cx="735832" cy="6832596"/>
          </a:xfrm>
          <a:prstGeom prst="rect">
            <a:avLst/>
          </a:prstGeom>
        </p:spPr>
      </p:pic>
      <p:pic>
        <p:nvPicPr>
          <p:cNvPr id="2055836855" name="Изображение 20558368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76140" y="2725590"/>
            <a:ext cx="2706420" cy="2706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5440870" name="Заголовок 1"/>
          <p:cNvSpPr>
            <a:spLocks noGrp="1"/>
          </p:cNvSpPr>
          <p:nvPr>
            <p:ph type="title"/>
          </p:nvPr>
        </p:nvSpPr>
        <p:spPr bwMode="auto">
          <a:xfrm>
            <a:off x="7389495" y="365125"/>
            <a:ext cx="4115435" cy="335597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Сайт:</a:t>
            </a:r>
            <a:r>
              <a:rPr sz="2400" b="0" i="0" u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sz="2400" u="sng">
                <a:solidFill>
                  <a:schemeClr val="hlink"/>
                </a:solidFill>
                <a:hlinkClick r:id="rId1" tooltip="https://irzar.ru/"/>
              </a:rPr>
              <a:t>https://irzar.ru</a:t>
            </a:r>
            <a:br>
              <a:rPr sz="2400" b="0" i="0" u="none">
                <a:solidFill>
                  <a:srgbClr val="000000"/>
                </a:solidFill>
                <a:latin typeface="Roboto"/>
                <a:ea typeface="Roboto"/>
                <a:cs typeface="Roboto"/>
              </a:rPr>
            </a:br>
            <a:r>
              <a:rPr sz="2400" b="0" i="0" u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ВК:</a:t>
            </a:r>
            <a:r>
              <a:rPr sz="2400" b="0" i="0" u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sz="2400" u="sng">
                <a:solidFill>
                  <a:schemeClr val="hlink"/>
                </a:solidFill>
                <a:hlinkClick r:id="rId2" tooltip="https://vk.com/irzar_rus"/>
              </a:rPr>
              <a:t>https://vk.com/irzar_rus</a:t>
            </a:r>
            <a:br>
              <a:rPr sz="2400" b="0" i="0" u="none">
                <a:solidFill>
                  <a:srgbClr val="000000"/>
                </a:solidFill>
                <a:latin typeface="Roboto"/>
                <a:ea typeface="Roboto"/>
                <a:cs typeface="Roboto"/>
              </a:rPr>
            </a:br>
            <a:r>
              <a:rPr sz="2400" b="0" i="0" u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МАХ:</a:t>
            </a:r>
            <a:r>
              <a:rPr sz="2400" b="0" i="0" u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sz="2400" u="sng">
                <a:solidFill>
                  <a:schemeClr val="hlink"/>
                </a:solidFill>
                <a:hlinkClick r:id="rId3" tooltip="https://max.ru/irzar_rus"/>
              </a:rPr>
              <a:t>https://max.ru/irzar_rus</a:t>
            </a:r>
            <a:endParaRPr sz="2400"/>
          </a:p>
          <a:p>
            <a:pPr>
              <a:defRPr/>
            </a:pPr>
            <a:br>
              <a:rPr sz="2400" b="0" i="0" u="none">
                <a:solidFill>
                  <a:srgbClr val="000000"/>
                </a:solidFill>
                <a:latin typeface="Roboto"/>
                <a:ea typeface="Roboto"/>
                <a:cs typeface="Roboto"/>
              </a:rPr>
            </a:br>
            <a:r>
              <a:rPr sz="2400" b="0" i="0" u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Тел.+7 (499) 245-04-33</a:t>
            </a:r>
            <a:br>
              <a:rPr sz="2400" b="0" i="0" u="none">
                <a:solidFill>
                  <a:srgbClr val="000000"/>
                </a:solidFill>
                <a:latin typeface="Roboto"/>
                <a:ea typeface="Roboto"/>
                <a:cs typeface="Roboto"/>
              </a:rPr>
            </a:br>
            <a:r>
              <a:rPr sz="2400" b="0" i="0" u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Email:</a:t>
            </a:r>
            <a:r>
              <a:rPr sz="2400" b="0" i="0" u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sz="2400" u="sng">
                <a:solidFill>
                  <a:schemeClr val="hlink"/>
                </a:solidFill>
                <a:hlinkClick r:id="rId4" tooltip="https://info@irzar.ru/"/>
              </a:rPr>
              <a:t>info@irzar.ru</a:t>
            </a:r>
            <a:endParaRPr sz="2400"/>
          </a:p>
        </p:txBody>
      </p:sp>
      <p:pic>
        <p:nvPicPr>
          <p:cNvPr id="1664844130" name="object 2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1443478" y="25398"/>
            <a:ext cx="735832" cy="6832596"/>
          </a:xfrm>
          <a:prstGeom prst="rect">
            <a:avLst/>
          </a:prstGeom>
        </p:spPr>
      </p:pic>
      <p:pic>
        <p:nvPicPr>
          <p:cNvPr id="189675351" name="Изображение 189675350"/>
          <p:cNvPicPr>
            <a:picLocks noChangeAspect="1"/>
          </p:cNvPicPr>
          <p:nvPr/>
        </p:nvPicPr>
        <p:blipFill>
          <a:blip r:embed="rId6"/>
          <a:srcRect l="27755" t="3123" b="4903"/>
          <a:stretch>
            <a:fillRect/>
          </a:stretch>
        </p:blipFill>
        <p:spPr bwMode="auto">
          <a:xfrm>
            <a:off x="111917" y="880119"/>
            <a:ext cx="7154130" cy="5123155"/>
          </a:xfrm>
          <a:prstGeom prst="rect">
            <a:avLst/>
          </a:prstGeom>
        </p:spPr>
      </p:pic>
      <p:sp>
        <p:nvSpPr>
          <p:cNvPr id="1508122592" name="Блок-схема: альтернативный процесс 1508122591"/>
          <p:cNvSpPr/>
          <p:nvPr/>
        </p:nvSpPr>
        <p:spPr bwMode="auto">
          <a:xfrm>
            <a:off x="176650" y="3939465"/>
            <a:ext cx="3014708" cy="1303907"/>
          </a:xfrm>
          <a:prstGeom prst="flowChartAlternateProcess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ru-RU"/>
              <a:t>https://crm.irzar.ru/s/TQ7pkJtWXacsScP</a:t>
            </a:r>
            <a:r>
              <a:rPr lang="ru-RU" altLang="en-US"/>
              <a:t>   </a:t>
            </a:r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570" y="1484630"/>
            <a:ext cx="8913495" cy="4566920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9537065" y="2852420"/>
            <a:ext cx="2235835" cy="211137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860675" y="1864995"/>
            <a:ext cx="43154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800" b="1">
                <a:solidFill>
                  <a:srgbClr val="002060"/>
                </a:solidFill>
              </a:rPr>
              <a:t>Методический портфель</a:t>
            </a:r>
            <a:endParaRPr lang="ru-RU" altLang="en-US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553077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0" u="sng" strike="noStrike" cap="none" spc="0">
                <a:solidFill>
                  <a:schemeClr val="tx1"/>
                </a:solidFill>
                <a:latin typeface="Arial" panose="020B0604020202020204"/>
                <a:cs typeface="Arial" panose="020B0604020202020204"/>
                <a:hlinkClick r:id="rId1" tooltip="https://институтвоспитания.рф"/>
              </a:rPr>
              <a:t>https://институтвоспитания.рф</a:t>
            </a:r>
            <a:r>
              <a:rPr lang="ru-RU" sz="4400" b="0" i="0" u="none" strike="noStrike" cap="none" spc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endParaRPr lang="ru-RU" sz="4400" b="0" i="0" u="none" strike="noStrike" cap="none" spc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047311420" name="object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1443479" y="25398"/>
            <a:ext cx="735832" cy="6832596"/>
          </a:xfrm>
          <a:prstGeom prst="rect">
            <a:avLst/>
          </a:prstGeom>
        </p:spPr>
      </p:pic>
      <p:pic>
        <p:nvPicPr>
          <p:cNvPr id="1036498960" name="Изображение 1036498959"/>
          <p:cNvPicPr>
            <a:picLocks noChangeAspect="1"/>
          </p:cNvPicPr>
          <p:nvPr/>
        </p:nvPicPr>
        <p:blipFill>
          <a:blip r:embed="rId3"/>
          <a:srcRect l="7068" t="4501" r="9201" b="4930"/>
          <a:stretch>
            <a:fillRect/>
          </a:stretch>
        </p:blipFill>
        <p:spPr bwMode="auto">
          <a:xfrm>
            <a:off x="1846185" y="1690687"/>
            <a:ext cx="7644977" cy="4651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35325409" name="object 2"/>
          <p:cNvPicPr/>
          <p:nvPr/>
        </p:nvPicPr>
        <p:blipFill>
          <a:blip r:embed="rId1"/>
          <a:stretch>
            <a:fillRect/>
          </a:stretch>
        </p:blipFill>
        <p:spPr bwMode="auto">
          <a:xfrm>
            <a:off x="-29246" y="20352"/>
            <a:ext cx="12191999" cy="6845296"/>
          </a:xfrm>
          <a:prstGeom prst="rect">
            <a:avLst/>
          </a:prstGeom>
        </p:spPr>
      </p:pic>
      <p:sp>
        <p:nvSpPr>
          <p:cNvPr id="1014558578" name="Прямоугольник 2"/>
          <p:cNvSpPr/>
          <p:nvPr/>
        </p:nvSpPr>
        <p:spPr bwMode="auto">
          <a:xfrm>
            <a:off x="695212" y="2997199"/>
            <a:ext cx="7924799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 lvl="7" algn="ctr">
              <a:defRPr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cs typeface="Times New Roman" panose="02020603050405020304"/>
              </a:rPr>
              <a:t>Шевченко Валентина Сергеевна, </a:t>
            </a:r>
            <a:endParaRPr lang="ru-RU" sz="2000" b="1">
              <a:solidFill>
                <a:schemeClr val="accent1">
                  <a:lumMod val="5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pPr marL="3175" lvl="7" algn="ctr">
              <a:defRPr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cs typeface="Times New Roman" panose="02020603050405020304"/>
              </a:rPr>
              <a:t>старший преподаватель кафедры теории и методики </a:t>
            </a:r>
            <a:endParaRPr lang="ru-RU" sz="2000" b="1">
              <a:solidFill>
                <a:schemeClr val="accent1">
                  <a:lumMod val="5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pPr marL="3175" lvl="7" algn="ctr">
              <a:defRPr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cs typeface="Times New Roman" panose="02020603050405020304"/>
              </a:rPr>
              <a:t>дошкольного и начального общего образования </a:t>
            </a:r>
            <a:endParaRPr lang="ru-RU" sz="2000" b="1">
              <a:solidFill>
                <a:schemeClr val="accent1">
                  <a:lumMod val="5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pPr marL="3175" lvl="7" algn="ctr">
              <a:defRPr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cs typeface="Times New Roman" panose="02020603050405020304"/>
              </a:rPr>
              <a:t>ГАУ ДПО «АмИРО»</a:t>
            </a:r>
            <a:endParaRPr lang="ru-RU" sz="2000" b="1">
              <a:solidFill>
                <a:schemeClr val="accent1">
                  <a:lumMod val="5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000" b="1">
                <a:solidFill>
                  <a:schemeClr val="tx2">
                    <a:lumMod val="75000"/>
                  </a:schemeClr>
                </a:solidFill>
                <a:latin typeface="Cambria" panose="02040503050406030204"/>
                <a:ea typeface="Cambria" panose="02040503050406030204"/>
              </a:rPr>
              <a:t>Тел.: 8(4162)226-251 </a:t>
            </a:r>
            <a:endParaRPr lang="ru-RU" sz="2000" b="1">
              <a:solidFill>
                <a:schemeClr val="tx2">
                  <a:lumMod val="75000"/>
                </a:schemeClr>
              </a:solidFill>
              <a:latin typeface="Cambria" panose="02040503050406030204"/>
              <a:ea typeface="Cambria" panose="02040503050406030204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Cambria" panose="02040503050406030204"/>
                <a:ea typeface="Cambria" panose="02040503050406030204"/>
              </a:rPr>
              <a:t>E-mail:</a:t>
            </a: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Cambria" panose="02040503050406030204"/>
                <a:ea typeface="Cambria" panose="02040503050406030204"/>
              </a:rPr>
              <a:t> 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Cambria" panose="02040503050406030204"/>
                <a:ea typeface="Cambria" panose="02040503050406030204"/>
              </a:rPr>
              <a:t>amur-do@yandex.ru</a:t>
            </a:r>
            <a:endParaRPr lang="ru-RU" sz="2000" b="1">
              <a:solidFill>
                <a:schemeClr val="accent1">
                  <a:lumMod val="50000"/>
                </a:schemeClr>
              </a:solidFill>
              <a:latin typeface="Cambria" panose="02040503050406030204"/>
              <a:ea typeface="Cambria" panose="02040503050406030204"/>
            </a:endParaRPr>
          </a:p>
          <a:p>
            <a:pPr algn="ctr"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64196166" name="TextBox 3"/>
          <p:cNvSpPr txBox="1"/>
          <p:nvPr/>
        </p:nvSpPr>
        <p:spPr bwMode="auto">
          <a:xfrm>
            <a:off x="380999" y="228600"/>
            <a:ext cx="4876799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latin typeface="Cambria" panose="02040503050406030204"/>
                <a:ea typeface="Cambria" panose="02040503050406030204"/>
              </a:rPr>
              <a:t>Контактная информация</a:t>
            </a:r>
            <a:endParaRPr lang="ru-RU" sz="2400" b="1">
              <a:solidFill>
                <a:schemeClr val="bg1"/>
              </a:solidFill>
              <a:latin typeface="Cambria" panose="02040503050406030204"/>
              <a:ea typeface="Cambria" panose="02040503050406030204"/>
            </a:endParaRPr>
          </a:p>
        </p:txBody>
      </p:sp>
      <p:sp>
        <p:nvSpPr>
          <p:cNvPr id="196902333" name="AutoShape 2" descr="blob:https://web.whatsapp.com/406b328d-3274-4640-95f3-f560a223c51b"/>
          <p:cNvSpPr>
            <a:spLocks noChangeAspect="1" noChangeArrowheads="1"/>
          </p:cNvSpPr>
          <p:nvPr/>
        </p:nvSpPr>
        <p:spPr bwMode="auto">
          <a:xfrm>
            <a:off x="155574" y="-144462"/>
            <a:ext cx="304799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ru-RU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207895" y="2061210"/>
            <a:ext cx="5464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https://disk.yandex.ru/i/6JEIx0FvW0mk7Q</a:t>
            </a:r>
            <a:r>
              <a:rPr lang="ru-RU" altLang="en-US"/>
              <a:t>  </a:t>
            </a:r>
            <a:endParaRPr lang="ru-RU" altLang="en-US"/>
          </a:p>
        </p:txBody>
      </p:sp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7892098" y="1484313"/>
            <a:ext cx="1381125" cy="1381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3075661" name="Объект 2"/>
          <p:cNvSpPr>
            <a:spLocks noGrp="1"/>
          </p:cNvSpPr>
          <p:nvPr>
            <p:ph idx="1"/>
          </p:nvPr>
        </p:nvSpPr>
        <p:spPr bwMode="auto">
          <a:xfrm>
            <a:off x="5365471" y="1033372"/>
            <a:ext cx="5988328" cy="5143590"/>
          </a:xfrm>
        </p:spPr>
        <p:txBody>
          <a:bodyPr/>
          <a:lstStyle/>
          <a:p>
            <a:pPr marL="0" indent="0" algn="ctr">
              <a:buFont typeface="Arial" panose="020B0604020202020204"/>
              <a:buNone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пробаци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последующе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поэтапно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внедрени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Амурской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области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программы</a:t>
            </a:r>
            <a:endParaRPr lang="en-US" sz="2800" b="0" i="0" u="none" strike="noStrike" cap="none" spc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indent="0" algn="ctr">
              <a:buFont typeface="Arial" panose="020B0604020202020204"/>
              <a:buNone/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росве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щения родителей (законных представителей) детей дошкольного возраста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посещающих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дошкольные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образовательные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организации</a:t>
            </a:r>
            <a:endParaRPr lang="en-US" sz="2800" b="0" i="0" u="none" strike="noStrike" cap="none" spc="0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076240476" name="object 2"/>
          <p:cNvPicPr/>
          <p:nvPr/>
        </p:nvPicPr>
        <p:blipFill>
          <a:blip r:embed="rId1"/>
          <a:stretch>
            <a:fillRect/>
          </a:stretch>
        </p:blipFill>
        <p:spPr bwMode="auto">
          <a:xfrm>
            <a:off x="11443478" y="25398"/>
            <a:ext cx="735832" cy="6832596"/>
          </a:xfrm>
          <a:prstGeom prst="rect">
            <a:avLst/>
          </a:prstGeom>
        </p:spPr>
      </p:pic>
      <p:pic>
        <p:nvPicPr>
          <p:cNvPr id="2137874696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9183" y="229748"/>
            <a:ext cx="4488740" cy="632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0669489" name="Объект 2"/>
          <p:cNvSpPr>
            <a:spLocks noGrp="1"/>
          </p:cNvSpPr>
          <p:nvPr>
            <p:ph idx="1"/>
          </p:nvPr>
        </p:nvSpPr>
        <p:spPr bwMode="auto">
          <a:xfrm>
            <a:off x="1008930" y="1178643"/>
            <a:ext cx="9999653" cy="4351338"/>
          </a:xfrm>
        </p:spPr>
        <p:txBody>
          <a:bodyPr/>
          <a:lstStyle/>
          <a:p>
            <a:pPr marL="0" indent="0">
              <a:buFont typeface="Arial" panose="020B0604020202020204"/>
              <a:buNone/>
              <a:defRPr/>
            </a:pPr>
            <a:r>
              <a:rPr lang="en-US" sz="2800" b="1" i="0" u="none" strike="noStrike" cap="none" spc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Просветительская деятельность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– это деятельность вне рамок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образовательных программ, направленная на распространение знаний,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умений, навыков, ценностных установок, опыта и компетенции в целях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интеллектуального, духовно-нравственного, творческого, физического и (или)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профессионального развития человека, удовлетворения его образовательных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потребностей и интересов</a:t>
            </a:r>
            <a:endParaRPr sz="2800" b="0" i="0" u="none" strike="noStrike" cap="none" spc="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pPr>
              <a:defRPr/>
            </a:pPr>
          </a:p>
        </p:txBody>
      </p:sp>
      <p:pic>
        <p:nvPicPr>
          <p:cNvPr id="1437228313" name="object 2"/>
          <p:cNvPicPr/>
          <p:nvPr/>
        </p:nvPicPr>
        <p:blipFill>
          <a:blip r:embed="rId1"/>
          <a:stretch>
            <a:fillRect/>
          </a:stretch>
        </p:blipFill>
        <p:spPr bwMode="auto">
          <a:xfrm>
            <a:off x="11443478" y="25398"/>
            <a:ext cx="735832" cy="6832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1373209" name="Объект 2"/>
          <p:cNvSpPr>
            <a:spLocks noGrp="1"/>
          </p:cNvSpPr>
          <p:nvPr>
            <p:ph idx="1"/>
          </p:nvPr>
        </p:nvSpPr>
        <p:spPr bwMode="auto">
          <a:xfrm>
            <a:off x="838199" y="1069315"/>
            <a:ext cx="9837908" cy="510764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 algn="l">
              <a:buFont typeface="Arial" panose="020B0604020202020204"/>
              <a:buNone/>
              <a:defRPr/>
            </a:pPr>
            <a:r>
              <a:rPr lang="ru-RU" sz="2800" b="1" i="0" u="none" strike="noStrike" cap="none" spc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Целью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просвещения родителей (законных представителей) детей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младенческого, раннего и дошкольного возраста является обеспечение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поддержки семьи в вопросах образования, охраны и укрепления здоровья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каждого ребенка; обеспечение единства подходов к воспитанию и обучению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детей в условиях детского сада и семьи; повышение воспитательного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потенциала семьи</a:t>
            </a:r>
            <a:endParaRPr lang="ru-RU" sz="2800" b="0" i="0" u="none" strike="noStrike" cap="none" spc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116848326" name="object 2"/>
          <p:cNvPicPr/>
          <p:nvPr/>
        </p:nvPicPr>
        <p:blipFill>
          <a:blip r:embed="rId1"/>
          <a:stretch>
            <a:fillRect/>
          </a:stretch>
        </p:blipFill>
        <p:spPr bwMode="auto">
          <a:xfrm>
            <a:off x="11443478" y="25398"/>
            <a:ext cx="735832" cy="6832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6337421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365124"/>
            <a:ext cx="10515600" cy="101869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en-US" sz="4400" b="0" i="0" u="sng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hlinkClick r:id="rId1" tooltip="https://дфодошкольное.рф"/>
              </a:rPr>
              <a:t>https://</a:t>
            </a:r>
            <a:r>
              <a:rPr lang="en-US" sz="4400" b="0" i="0" u="sng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hlinkClick r:id="rId1" tooltip="https://дфодошкольное.рф"/>
              </a:rPr>
              <a:t>дфодошкольное.рф</a:t>
            </a:r>
            <a:r>
              <a:rPr lang="ru-RU" sz="4400" b="0" i="0" u="none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endParaRPr sz="4400"/>
          </a:p>
        </p:txBody>
      </p:sp>
      <p:pic>
        <p:nvPicPr>
          <p:cNvPr id="855570515" name="object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1443478" y="25398"/>
            <a:ext cx="735832" cy="6832596"/>
          </a:xfrm>
          <a:prstGeom prst="rect">
            <a:avLst/>
          </a:prstGeom>
        </p:spPr>
      </p:pic>
      <p:pic>
        <p:nvPicPr>
          <p:cNvPr id="90824114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0190" y="1690687"/>
            <a:ext cx="8253535" cy="3878558"/>
          </a:xfrm>
          <a:prstGeom prst="rect">
            <a:avLst/>
          </a:prstGeom>
        </p:spPr>
      </p:pic>
      <p:pic>
        <p:nvPicPr>
          <p:cNvPr id="229448230" name="Изображение 8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8597804" y="4079692"/>
            <a:ext cx="2644412" cy="2390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809507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400" b="0" i="0" u="sng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hlinkClick r:id="rId1" tooltip="https://амур-иро.рф"/>
              </a:rPr>
              <a:t>https://</a:t>
            </a:r>
            <a:r>
              <a:rPr lang="en-US" sz="4400" b="0" i="0" u="sng" strike="noStrike" cap="none" spc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hlinkClick r:id="rId1" tooltip="https://амур-иро.рф"/>
              </a:rPr>
              <a:t>амур-иро.рф</a:t>
            </a:r>
            <a:r>
              <a:t> </a:t>
            </a:r>
            <a:endParaRPr sz="4400"/>
          </a:p>
        </p:txBody>
      </p:sp>
      <p:pic>
        <p:nvPicPr>
          <p:cNvPr id="765273115" name="object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1443478" y="25398"/>
            <a:ext cx="735832" cy="6832596"/>
          </a:xfrm>
          <a:prstGeom prst="rect">
            <a:avLst/>
          </a:prstGeom>
        </p:spPr>
      </p:pic>
      <p:pic>
        <p:nvPicPr>
          <p:cNvPr id="80379130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8197" y="1506528"/>
            <a:ext cx="8925842" cy="4378085"/>
          </a:xfrm>
          <a:prstGeom prst="rect">
            <a:avLst/>
          </a:prstGeom>
        </p:spPr>
      </p:pic>
      <p:sp>
        <p:nvSpPr>
          <p:cNvPr id="1622482103" name="Овал 4"/>
          <p:cNvSpPr/>
          <p:nvPr/>
        </p:nvSpPr>
        <p:spPr bwMode="auto">
          <a:xfrm>
            <a:off x="640511" y="3062547"/>
            <a:ext cx="1966304" cy="5077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ru-RU"/>
          </a:p>
        </p:txBody>
      </p:sp>
      <p:sp>
        <p:nvSpPr>
          <p:cNvPr id="1487772207" name="Текстовое поле 1487772206"/>
          <p:cNvSpPr txBox="1"/>
          <p:nvPr/>
        </p:nvSpPr>
        <p:spPr bwMode="auto">
          <a:xfrm>
            <a:off x="2606815" y="5290236"/>
            <a:ext cx="5161953" cy="14630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u="sng"/>
              <a:t>ПУТЬ:</a:t>
            </a:r>
            <a:r>
              <a:rPr lang="ru-RU"/>
              <a:t> Сведения об образовательной деятельности </a:t>
            </a:r>
            <a:endParaRPr lang="ru-RU" sz="800"/>
          </a:p>
          <a:p>
            <a:pPr algn="l">
              <a:defRPr/>
            </a:pPr>
            <a:r>
              <a:rPr lang="ru-RU"/>
              <a:t>- Структура и органы управления образовательной организации </a:t>
            </a:r>
            <a:endParaRPr lang="ru-RU" sz="800"/>
          </a:p>
          <a:p>
            <a:pPr algn="l">
              <a:defRPr/>
            </a:pPr>
            <a:r>
              <a:rPr lang="ru-RU"/>
              <a:t>- Кафедра...</a:t>
            </a:r>
            <a:endParaRPr lang="ru-RU" sz="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514774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365124"/>
            <a:ext cx="10515600" cy="661355"/>
          </a:xfrm>
        </p:spPr>
        <p:txBody>
          <a:bodyPr/>
          <a:lstStyle/>
          <a:p>
            <a:pPr>
              <a:defRPr/>
            </a:pPr>
            <a:r>
              <a:rPr lang="ru-RU" sz="2200" b="0" i="0" u="sng" strike="noStrike" cap="none" spc="0">
                <a:solidFill>
                  <a:schemeClr val="tx1"/>
                </a:solidFill>
                <a:latin typeface="Arial" panose="020B0604020202020204"/>
                <a:cs typeface="Arial" panose="020B0604020202020204"/>
                <a:hlinkClick r:id="rId1" tooltip="https://t.me/jvpRnzkM9iI0ZTBi"/>
              </a:rPr>
              <a:t>https://t.me/jvpRnzkM9iI0ZTBi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endParaRPr sz="2200"/>
          </a:p>
        </p:txBody>
      </p:sp>
      <p:pic>
        <p:nvPicPr>
          <p:cNvPr id="1811123757" name="object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1443478" y="25398"/>
            <a:ext cx="735832" cy="6832596"/>
          </a:xfrm>
          <a:prstGeom prst="rect">
            <a:avLst/>
          </a:prstGeom>
        </p:spPr>
      </p:pic>
      <p:pic>
        <p:nvPicPr>
          <p:cNvPr id="1590380718" name="Изображение 1590380717"/>
          <p:cNvPicPr>
            <a:picLocks noChangeAspect="1"/>
          </p:cNvPicPr>
          <p:nvPr/>
        </p:nvPicPr>
        <p:blipFill>
          <a:blip r:embed="rId3"/>
          <a:srcRect l="25780" t="10511" b="5521"/>
          <a:stretch>
            <a:fillRect/>
          </a:stretch>
        </p:blipFill>
        <p:spPr bwMode="auto">
          <a:xfrm>
            <a:off x="290990" y="1026480"/>
            <a:ext cx="8399258" cy="5345096"/>
          </a:xfrm>
          <a:prstGeom prst="rect">
            <a:avLst/>
          </a:prstGeom>
        </p:spPr>
      </p:pic>
      <p:pic>
        <p:nvPicPr>
          <p:cNvPr id="1905152897" name="Изображение 19051528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736487" y="1572087"/>
            <a:ext cx="2469847" cy="4744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801464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0" u="sng" strike="noStrike" cap="none" spc="0">
                <a:solidFill>
                  <a:schemeClr val="tx1"/>
                </a:solidFill>
                <a:latin typeface="Arial" panose="020B0604020202020204"/>
                <a:cs typeface="Arial" panose="020B0604020202020204"/>
                <a:hlinkClick r:id="rId1" tooltip="https://родители28амур"/>
              </a:rPr>
              <a:t>https://родители28аму</a:t>
            </a:r>
            <a:r>
              <a:rPr lang="ru-RU" sz="4400" b="0" i="0" u="sng" strike="noStrike" cap="none" spc="0">
                <a:solidFill>
                  <a:schemeClr val="tx1"/>
                </a:solidFill>
                <a:latin typeface="Arial" panose="020B0604020202020204"/>
                <a:cs typeface="Arial" panose="020B0604020202020204"/>
                <a:hlinkClick r:id="rId1" tooltip="https://родители28амур"/>
              </a:rPr>
              <a:t>р</a:t>
            </a:r>
            <a:r>
              <a:rPr lang="ru-RU" sz="4400" b="0" i="0" u="sng" strike="noStrike" cap="none" spc="0">
                <a:solidFill>
                  <a:srgbClr val="1860F2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lang="ru-RU" sz="4400" b="0" i="0" u="sng" strike="noStrike" cap="none" spc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иро.рф</a:t>
            </a:r>
            <a:r>
              <a:rPr lang="ru-RU" sz="4400" b="0" i="0" u="none" strike="noStrike" cap="none" spc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endParaRPr lang="ru-RU" sz="4400" b="0" i="0" u="none" strike="noStrike" cap="none" spc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95738042" name="object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1443478" y="25398"/>
            <a:ext cx="735832" cy="6832596"/>
          </a:xfrm>
          <a:prstGeom prst="rect">
            <a:avLst/>
          </a:prstGeom>
        </p:spPr>
      </p:pic>
      <p:pic>
        <p:nvPicPr>
          <p:cNvPr id="436228240" name="Изображение 436228239"/>
          <p:cNvPicPr>
            <a:picLocks noChangeAspect="1"/>
          </p:cNvPicPr>
          <p:nvPr/>
        </p:nvPicPr>
        <p:blipFill>
          <a:blip r:embed="rId3"/>
          <a:srcRect t="3175" r="1269" b="5726"/>
          <a:stretch>
            <a:fillRect/>
          </a:stretch>
        </p:blipFill>
        <p:spPr bwMode="auto">
          <a:xfrm>
            <a:off x="782714" y="1766286"/>
            <a:ext cx="8428814" cy="4374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597190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0" u="sng" strike="noStrike" cap="none" spc="0">
                <a:solidFill>
                  <a:schemeClr val="tx1"/>
                </a:solidFill>
                <a:latin typeface="Arial" panose="020B0604020202020204"/>
                <a:cs typeface="Arial" panose="020B0604020202020204"/>
                <a:hlinkClick r:id="rId1" tooltip="https://растимдетей.рф"/>
              </a:rPr>
              <a:t>https://растимдетей.рф</a:t>
            </a:r>
            <a:r>
              <a:rPr lang="ru-RU" sz="4400" b="0" i="0" u="none" strike="noStrike" cap="none" spc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endParaRPr lang="ru-RU" sz="4400" b="0" i="0" u="none" strike="noStrike" cap="none" spc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71706789" name="object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1443478" y="25398"/>
            <a:ext cx="735832" cy="6832596"/>
          </a:xfrm>
          <a:prstGeom prst="rect">
            <a:avLst/>
          </a:prstGeom>
        </p:spPr>
      </p:pic>
      <p:pic>
        <p:nvPicPr>
          <p:cNvPr id="223825243" name="Изображение 223825242"/>
          <p:cNvPicPr>
            <a:picLocks noChangeAspect="1"/>
          </p:cNvPicPr>
          <p:nvPr/>
        </p:nvPicPr>
        <p:blipFill>
          <a:blip r:embed="rId3"/>
          <a:srcRect t="3891" b="5077"/>
          <a:stretch>
            <a:fillRect/>
          </a:stretch>
        </p:blipFill>
        <p:spPr bwMode="auto">
          <a:xfrm>
            <a:off x="1036674" y="1803276"/>
            <a:ext cx="8896164" cy="4555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1807</Words>
  <Application>WPS Presentation</Application>
  <PresentationFormat>Widescreen</PresentationFormat>
  <Paragraphs>48</Paragraphs>
  <Slides>13</Slides>
  <Notes>12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Arial</vt:lpstr>
      <vt:lpstr>Times New Roman</vt:lpstr>
      <vt:lpstr>Calibri</vt:lpstr>
      <vt:lpstr>Roboto</vt:lpstr>
      <vt:lpstr>Times New Roman</vt:lpstr>
      <vt:lpstr>Cambria</vt:lpstr>
      <vt:lpstr>Microsoft YaHei</vt:lpstr>
      <vt:lpstr>Arial Unicode MS</vt:lpstr>
      <vt:lpstr>Office Theme</vt:lpstr>
      <vt:lpstr>Амурской области</vt:lpstr>
      <vt:lpstr>PowerPoint 演示文稿</vt:lpstr>
      <vt:lpstr>PowerPoint 演示文稿</vt:lpstr>
      <vt:lpstr>PowerPoint 演示文稿</vt:lpstr>
      <vt:lpstr>https://дфодошкольное.рф  </vt:lpstr>
      <vt:lpstr>https://амур-иро.рф </vt:lpstr>
      <vt:lpstr>https://t.me/jvpRnzkM9iI0ZTBi </vt:lpstr>
      <vt:lpstr>https://родители28амур-иро.рф </vt:lpstr>
      <vt:lpstr>https://растимдетей.рф </vt:lpstr>
      <vt:lpstr> Тел.+7 (499) 245-04-33 Email:  info@irzar.ru</vt:lpstr>
      <vt:lpstr>PowerPoint 演示文稿</vt:lpstr>
      <vt:lpstr>https://институтвоспитания.рф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WPS_1736834724</cp:lastModifiedBy>
  <cp:revision>8</cp:revision>
  <dcterms:created xsi:type="dcterms:W3CDTF">2012-12-03T06:56:00Z</dcterms:created>
  <dcterms:modified xsi:type="dcterms:W3CDTF">2025-11-20T04:13:14Z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2175CD251E494A769070113A272A9C23_12</vt:lpwstr>
  </property>
  <property fmtid="{D5CDD505-2E9C-101B-9397-08002B2CF9AE}" pid="3" name="KSOProductBuildVer">
    <vt:lpwstr>1049-12.2.0.23155</vt:lpwstr>
  </property>
</Properties>
</file>