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5"/>
  </p:handoutMasterIdLst>
  <p:sldIdLst>
    <p:sldId id="256" r:id="rId3"/>
    <p:sldId id="312" r:id="rId4"/>
    <p:sldId id="316" r:id="rId5"/>
    <p:sldId id="324" r:id="rId7"/>
    <p:sldId id="323" r:id="rId8"/>
    <p:sldId id="322" r:id="rId9"/>
    <p:sldId id="321" r:id="rId10"/>
    <p:sldId id="320" r:id="rId11"/>
    <p:sldId id="319" r:id="rId12"/>
    <p:sldId id="318" r:id="rId13"/>
    <p:sldId id="317" r:id="rId14"/>
  </p:sldIdLst>
  <p:sldSz cx="9144000" cy="6858000" type="screen4x3"/>
  <p:notesSz cx="6797675" cy="992632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DB7"/>
    <a:srgbClr val="C8D7EA"/>
    <a:srgbClr val="F4F7ED"/>
    <a:srgbClr val="0101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2"/>
      </p:cViewPr>
      <p:guideLst>
        <p:guide orient="horz" pos="215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User\Desktop\&#1052;&#1086;&#1085;&#1080;&#1090;&#1086;&#1088;&#1080;&#1085;&#1075;%20&#1060;&#1043;&#1054;&#1057;%202025%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68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8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Профили ,</a:t>
            </a:r>
            <a:r>
              <a:rPr lang="ru-RU" sz="1680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реализованные в 10 классах</a:t>
            </a:r>
            <a:endParaRPr lang="ru-RU" sz="168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Лист2!$D$257:$D$261</c:f>
              <c:strCache>
                <c:ptCount val="5"/>
                <c:pt idx="0">
                  <c:v>Технологический профиль</c:v>
                </c:pt>
                <c:pt idx="1">
                  <c:v>Естественнонаучный профиль</c:v>
                </c:pt>
                <c:pt idx="2">
                  <c:v>Гуманитарный профиль</c:v>
                </c:pt>
                <c:pt idx="3">
                  <c:v>Социально-экономический профиль</c:v>
                </c:pt>
                <c:pt idx="4">
                  <c:v>Универсальный профиль</c:v>
                </c:pt>
              </c:strCache>
            </c:strRef>
          </c:cat>
          <c:val>
            <c:numRef>
              <c:f>Лист2!$E$257:$E$261</c:f>
              <c:numCache>
                <c:formatCode>0.00%</c:formatCode>
                <c:ptCount val="5"/>
                <c:pt idx="0">
                  <c:v>0.201</c:v>
                </c:pt>
                <c:pt idx="1">
                  <c:v>0.178</c:v>
                </c:pt>
                <c:pt idx="2">
                  <c:v>0.178</c:v>
                </c:pt>
                <c:pt idx="3" c:formatCode="0%">
                  <c:v>0.21</c:v>
                </c:pt>
                <c:pt idx="4">
                  <c:v>0.607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8045384"/>
        <c:axId val="338047024"/>
      </c:barChart>
      <c:catAx>
        <c:axId val="33804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</a:p>
        </c:txPr>
        <c:crossAx val="338047024"/>
        <c:crosses val="autoZero"/>
        <c:auto val="1"/>
        <c:lblAlgn val="ctr"/>
        <c:lblOffset val="100"/>
        <c:noMultiLvlLbl val="0"/>
      </c:catAx>
      <c:valAx>
        <c:axId val="33804702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38045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8d387af7-d66f-46a6-bd46-607bf9504010}"/>
      </c:ext>
    </c:extLst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 lang="ru-RU" sz="1400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7A77C-7AC7-4655-A25B-CEAEA14DD5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2E69E-3067-4AB5-9A65-6A34CFE5641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70C3E-D097-4F13-816B-E432A4AF114F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496944" cy="1656184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МЕТОДИЧЕСКИЙ СБОР</a:t>
            </a:r>
            <a:b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декабря 2025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13494"/>
            <a:ext cx="9144000" cy="2222499"/>
          </a:xfrm>
          <a:prstGeom prst="rect">
            <a:avLst/>
          </a:prstGeom>
        </p:spPr>
      </p:pic>
      <p:sp>
        <p:nvSpPr>
          <p:cNvPr id="5" name="object 7"/>
          <p:cNvSpPr txBox="1">
            <a:spLocks noChangeArrowheads="1"/>
          </p:cNvSpPr>
          <p:nvPr/>
        </p:nvSpPr>
        <p:spPr bwMode="auto">
          <a:xfrm>
            <a:off x="1907704" y="5517232"/>
            <a:ext cx="5328592" cy="579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700" rIns="0" bIns="0">
            <a:spAutoFit/>
          </a:bodyPr>
          <a:lstStyle>
            <a:lvl1pPr marL="12700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Корнеева Анна Борисовна, </a:t>
            </a:r>
            <a:endPara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теории и практики управления образованием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/>
          <p:nvPr/>
        </p:nvSpPr>
        <p:spPr>
          <a:xfrm>
            <a:off x="323528" y="3140968"/>
            <a:ext cx="8649344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«Перспективы развития профильного обучения в школах Амурской области»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" name="Замещающее содержимое 1"/>
          <p:cNvPicPr>
            <a:picLocks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750" y="116840"/>
            <a:ext cx="7248525" cy="262064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40" y="2853055"/>
            <a:ext cx="7176770" cy="304673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4030" y="5733415"/>
            <a:ext cx="6266180" cy="106235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Перспективы развития профильного обучения</a:t>
            </a:r>
            <a:endParaRPr lang="ru-RU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" name="Диаграмма 16"/>
          <p:cNvGraphicFramePr/>
          <p:nvPr>
            <p:ph idx="1"/>
          </p:nvPr>
        </p:nvGraphicFramePr>
        <p:xfrm>
          <a:off x="323850" y="16287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методического сбора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895" y="1484630"/>
            <a:ext cx="7694930" cy="3463290"/>
          </a:xfrm>
          <a:ln>
            <a:solidFill>
              <a:schemeClr val="accent1"/>
            </a:solidFill>
          </a:ln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межрегионального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форума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учим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Корнеева Анна Борисовна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агротехнологического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профиля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Амурской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Лисина Людмила Иосифовна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профориентации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профильное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интеграции</a:t>
            </a:r>
            <a:r>
              <a:rPr lang="ru-RU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Воронина Анна Сергеевна</a:t>
            </a:r>
            <a:endParaRPr lang="ru-RU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Амурский межрегиональный образовательный форум «Не для школы - для жизни учим»</a:t>
            </a:r>
            <a:endParaRPr lang="ru-RU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84835" y="3531870"/>
            <a:ext cx="7374890" cy="203327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/>
              <a:t>Что дал форум?</a:t>
            </a:r>
            <a:endParaRPr lang="ru-RU"/>
          </a:p>
          <a:p>
            <a:pPr algn="ctr"/>
            <a:r>
              <a:rPr lang="ru-RU"/>
              <a:t>Какой опыт продемонстрировал?</a:t>
            </a:r>
            <a:endParaRPr lang="ru-RU"/>
          </a:p>
          <a:p>
            <a:pPr algn="ctr"/>
            <a:r>
              <a:rPr lang="ru-RU"/>
              <a:t>Какие проблемы выявил?</a:t>
            </a:r>
            <a:endParaRPr lang="ru-RU"/>
          </a:p>
        </p:txBody>
      </p:sp>
      <p:pic>
        <p:nvPicPr>
          <p:cNvPr id="2" name="Изображение 1" descr="DSC_5539"/>
          <p:cNvPicPr>
            <a:picLocks noChangeAspect="1"/>
          </p:cNvPicPr>
          <p:nvPr/>
        </p:nvPicPr>
        <p:blipFill>
          <a:blip r:embed="rId2"/>
          <a:srcRect l="10487" b="29291"/>
          <a:stretch>
            <a:fillRect/>
          </a:stretch>
        </p:blipFill>
        <p:spPr>
          <a:xfrm>
            <a:off x="2412365" y="1485265"/>
            <a:ext cx="3691255" cy="19437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Амурский межрегиональный образовательный форум «Не для школы - для жизни учим»</a:t>
            </a:r>
            <a:endParaRPr lang="ru-RU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5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тиражирование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эффективных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профильного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самоопределение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способствующих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трансформации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</a:t>
            </a:r>
            <a:r>
              <a:rPr lang="en-US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стратегией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2030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обеспечивающих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анализу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обобщению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практического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тиражирования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705" y="274955"/>
            <a:ext cx="8230870" cy="1143000"/>
          </a:xfrm>
        </p:spPr>
        <p:txBody>
          <a:bodyPr>
            <a:noAutofit/>
          </a:bodyPr>
          <a:lstStyle/>
          <a:p>
            <a:r>
              <a:rPr lang="ru-RU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С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овершенствование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форм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тиражирования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региональных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,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муниципальных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и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институциональных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b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</a:b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образовательных</a:t>
            </a:r>
            <a:r>
              <a:rPr lang="en-US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практик</a:t>
            </a:r>
            <a:endParaRPr lang="en-US" alt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850" y="1417955"/>
            <a:ext cx="3839210" cy="237426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ru-RU" altLang="en-US" sz="1600"/>
              <a:t>В форме приняли участие </a:t>
            </a:r>
            <a:r>
              <a:rPr lang="ru-RU" altLang="en-US" sz="1600" b="1"/>
              <a:t>7 регионов:</a:t>
            </a:r>
            <a:endParaRPr lang="ru-RU" altLang="en-US" sz="1600" b="1"/>
          </a:p>
          <a:p>
            <a:pPr algn="ctr"/>
            <a:r>
              <a:rPr lang="ru-RU" altLang="en-US" sz="1600"/>
              <a:t>Свердловская область</a:t>
            </a:r>
            <a:endParaRPr lang="ru-RU" altLang="en-US" sz="1600"/>
          </a:p>
          <a:p>
            <a:pPr algn="ctr"/>
            <a:r>
              <a:rPr lang="ru-RU" altLang="en-US" sz="1600"/>
              <a:t>Ярославская область</a:t>
            </a:r>
            <a:endParaRPr lang="ru-RU" altLang="en-US" sz="1600"/>
          </a:p>
          <a:p>
            <a:pPr algn="ctr"/>
            <a:r>
              <a:rPr lang="ru-RU" altLang="en-US" sz="1600">
                <a:sym typeface="+mn-ea"/>
              </a:rPr>
              <a:t>Иркутская область </a:t>
            </a:r>
            <a:endParaRPr lang="ru-RU" altLang="en-US" sz="1600">
              <a:sym typeface="+mn-ea"/>
            </a:endParaRPr>
          </a:p>
          <a:p>
            <a:pPr algn="ctr"/>
            <a:r>
              <a:rPr lang="ru-RU" altLang="en-US" sz="1600"/>
              <a:t>Забайкальский край</a:t>
            </a:r>
            <a:endParaRPr lang="ru-RU" altLang="en-US" sz="1600"/>
          </a:p>
          <a:p>
            <a:pPr algn="ctr"/>
            <a:r>
              <a:rPr lang="ru-RU" altLang="en-US" sz="1600"/>
              <a:t>Хабаровский край</a:t>
            </a:r>
            <a:endParaRPr lang="ru-RU" altLang="en-US" sz="1600"/>
          </a:p>
          <a:p>
            <a:pPr algn="ctr"/>
            <a:r>
              <a:rPr lang="ru-RU" altLang="en-US" sz="1600"/>
              <a:t>Приморский край</a:t>
            </a:r>
            <a:endParaRPr lang="ru-RU" altLang="en-US" sz="1600"/>
          </a:p>
          <a:p>
            <a:pPr algn="ctr"/>
            <a:r>
              <a:rPr lang="ru-RU" altLang="en-US" sz="1600"/>
              <a:t>Республика САХА (Якутия)</a:t>
            </a:r>
            <a:endParaRPr lang="ru-RU" altLang="en-US" sz="160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81830" y="4197985"/>
            <a:ext cx="3928745" cy="192849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ru-RU" altLang="en-US" sz="1600"/>
              <a:t>Образовательные практики были представлены </a:t>
            </a:r>
            <a:r>
              <a:rPr lang="ru-RU" altLang="en-US" sz="1600" b="1"/>
              <a:t>в формах</a:t>
            </a:r>
            <a:r>
              <a:rPr lang="ru-RU" altLang="en-US" sz="1600"/>
              <a:t>:</a:t>
            </a:r>
            <a:endParaRPr lang="ru-RU" altLang="en-US" sz="1600"/>
          </a:p>
          <a:p>
            <a:pPr algn="ctr"/>
            <a:r>
              <a:rPr lang="ru-RU" altLang="en-US" sz="1600"/>
              <a:t>офлайн-участие,</a:t>
            </a:r>
            <a:endParaRPr lang="ru-RU" altLang="en-US" sz="1600"/>
          </a:p>
          <a:p>
            <a:pPr algn="ctr"/>
            <a:r>
              <a:rPr lang="ru-RU" altLang="en-US" sz="1600"/>
              <a:t>онлайн- выступления,</a:t>
            </a:r>
            <a:endParaRPr lang="ru-RU" altLang="en-US" sz="1600"/>
          </a:p>
          <a:p>
            <a:pPr algn="ctr"/>
            <a:r>
              <a:rPr lang="ru-RU" altLang="en-US" sz="1600"/>
              <a:t>стендовые доклады,</a:t>
            </a:r>
            <a:endParaRPr lang="ru-RU" altLang="en-US" sz="1600"/>
          </a:p>
          <a:p>
            <a:pPr algn="ctr"/>
            <a:r>
              <a:rPr lang="ru-RU" altLang="en-US" sz="1600"/>
              <a:t>презентация практики крупным планом,</a:t>
            </a:r>
            <a:endParaRPr lang="ru-RU" altLang="en-US" sz="1600"/>
          </a:p>
          <a:p>
            <a:pPr algn="ctr"/>
            <a:r>
              <a:rPr lang="ru-RU" altLang="en-US" sz="1600"/>
              <a:t>образовательные экспедиции</a:t>
            </a:r>
            <a:endParaRPr lang="ru-RU" altLang="en-US" sz="1600"/>
          </a:p>
          <a:p>
            <a:pPr algn="ctr"/>
            <a:endParaRPr lang="ru-RU" altLang="en-US" sz="160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605" y="4221480"/>
            <a:ext cx="3751580" cy="201612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ru-RU" altLang="en-US"/>
              <a:t>В ходе форма работало </a:t>
            </a:r>
            <a:r>
              <a:rPr lang="ru-RU" altLang="en-US" b="1"/>
              <a:t>8 площадок:</a:t>
            </a:r>
            <a:endParaRPr lang="ru-RU" altLang="en-US" b="1"/>
          </a:p>
          <a:p>
            <a:pPr algn="ctr"/>
            <a:r>
              <a:rPr lang="ru-RU" altLang="en-US"/>
              <a:t>6 общеобразовательных площадок,</a:t>
            </a:r>
            <a:endParaRPr lang="ru-RU" altLang="en-US"/>
          </a:p>
          <a:p>
            <a:pPr algn="ctr"/>
            <a:r>
              <a:rPr lang="ru-RU" altLang="en-US"/>
              <a:t>БГПУ.</a:t>
            </a:r>
            <a:endParaRPr lang="ru-RU" altLang="en-US"/>
          </a:p>
          <a:p>
            <a:pPr algn="ctr"/>
            <a:r>
              <a:rPr lang="ru-RU" altLang="en-US"/>
              <a:t>ДальГАУ </a:t>
            </a:r>
            <a:endParaRPr lang="ru-RU" altLang="en-US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00245" y="1417955"/>
            <a:ext cx="3769360" cy="229679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 sz="1400" b="1"/>
              <a:t>Партнерами</a:t>
            </a:r>
            <a:r>
              <a:rPr lang="en-US" altLang="ru-RU" sz="1400" b="1"/>
              <a:t> </a:t>
            </a:r>
            <a:r>
              <a:rPr lang="en-US" altLang="en-US" sz="1400" b="1"/>
              <a:t>форума</a:t>
            </a:r>
            <a:r>
              <a:rPr lang="en-US" altLang="ru-RU" sz="1400" b="1"/>
              <a:t> </a:t>
            </a:r>
            <a:r>
              <a:rPr lang="en-US" altLang="en-US" sz="1400" b="1"/>
              <a:t>стали</a:t>
            </a:r>
            <a:r>
              <a:rPr lang="en-US" altLang="ru-RU" sz="1400" b="1"/>
              <a:t>:</a:t>
            </a:r>
            <a:endParaRPr lang="en-US" altLang="ru-RU" sz="1400" b="1"/>
          </a:p>
          <a:p>
            <a:pPr algn="ctr"/>
            <a:r>
              <a:rPr lang="en-US" altLang="en-US" sz="1400"/>
              <a:t>АО</a:t>
            </a:r>
            <a:r>
              <a:rPr lang="en-US" altLang="ru-RU" sz="1400"/>
              <a:t> "</a:t>
            </a:r>
            <a:r>
              <a:rPr lang="en-US" altLang="en-US" sz="1400"/>
              <a:t>Академия</a:t>
            </a:r>
            <a:r>
              <a:rPr lang="en-US" altLang="ru-RU" sz="1400"/>
              <a:t> "</a:t>
            </a:r>
            <a:r>
              <a:rPr lang="en-US" altLang="en-US" sz="1400"/>
              <a:t>Просвещение</a:t>
            </a:r>
            <a:r>
              <a:rPr lang="en-US" altLang="ru-RU" sz="1400"/>
              <a:t>",</a:t>
            </a:r>
            <a:endParaRPr lang="en-US" altLang="ru-RU" sz="1400"/>
          </a:p>
          <a:p>
            <a:pPr algn="ctr"/>
            <a:r>
              <a:rPr lang="en-US" altLang="en-US" sz="1400"/>
              <a:t>Фонда</a:t>
            </a:r>
            <a:r>
              <a:rPr lang="en-US" altLang="ru-RU" sz="1400"/>
              <a:t> </a:t>
            </a:r>
            <a:r>
              <a:rPr lang="en-US" altLang="en-US" sz="1400"/>
              <a:t>развития</a:t>
            </a:r>
            <a:r>
              <a:rPr lang="en-US" altLang="ru-RU" sz="1400"/>
              <a:t> </a:t>
            </a:r>
            <a:r>
              <a:rPr lang="en-US" altLang="en-US" sz="1400"/>
              <a:t>Физтех</a:t>
            </a:r>
            <a:r>
              <a:rPr lang="en-US" altLang="ru-RU" sz="1400"/>
              <a:t>-</a:t>
            </a:r>
            <a:r>
              <a:rPr lang="en-US" altLang="en-US" sz="1400"/>
              <a:t>школ</a:t>
            </a:r>
            <a:r>
              <a:rPr lang="en-US" altLang="ru-RU" sz="1400"/>
              <a:t>,</a:t>
            </a:r>
            <a:endParaRPr lang="en-US" altLang="ru-RU" sz="1400"/>
          </a:p>
          <a:p>
            <a:pPr algn="ctr"/>
            <a:r>
              <a:rPr lang="en-US" altLang="en-US" sz="1400"/>
              <a:t>ООО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ВК</a:t>
            </a:r>
            <a:r>
              <a:rPr lang="" altLang="en-US" sz="1400"/>
              <a:t>»</a:t>
            </a:r>
            <a:endParaRPr lang="" altLang="en-US" sz="1400"/>
          </a:p>
          <a:p>
            <a:pPr algn="ctr"/>
            <a:r>
              <a:rPr lang="ru-RU" altLang="en-US" sz="1400" b="1"/>
              <a:t>В форуме приняли участие</a:t>
            </a:r>
            <a:r>
              <a:rPr lang="ru-RU" altLang="en-US" sz="1400"/>
              <a:t>:</a:t>
            </a:r>
            <a:endParaRPr lang="ru-RU" altLang="en-US" sz="1400"/>
          </a:p>
          <a:p>
            <a:pPr algn="ctr"/>
            <a:r>
              <a:rPr lang="ru-RU" altLang="en-US" sz="1400"/>
              <a:t>ДВОКУ, колледжи, Ботанический сад, ЦОПП, Амурская областая библиотека, родители, студенты, обучающиеся школ</a:t>
            </a:r>
            <a:endParaRPr lang="ru-RU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995" y="45085"/>
            <a:ext cx="7917815" cy="1530985"/>
          </a:xfrm>
        </p:spPr>
        <p:txBody>
          <a:bodyPr>
            <a:noAutofit/>
          </a:bodyPr>
          <a:lstStyle/>
          <a:p>
            <a:r>
              <a:rPr lang="ru-RU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оздание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площадки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продуктивного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профессионального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взаимодействия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педагогических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работников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всех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образовательных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отношений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пространства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обеспечения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преемственности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профессиональной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ориентации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обучающихся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всех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уровней</a:t>
            </a:r>
            <a:r>
              <a:rPr lang="en-US" altLang="ru-RU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образования</a:t>
            </a:r>
            <a:endParaRPr lang="en-US" altLang="en-US"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Замещающее содержимое 1"/>
          <p:cNvGraphicFramePr/>
          <p:nvPr>
            <p:ph idx="1"/>
            <p:custDataLst>
              <p:tags r:id="rId2"/>
            </p:custDataLst>
          </p:nvPr>
        </p:nvGraphicFramePr>
        <p:xfrm>
          <a:off x="2374265" y="1628775"/>
          <a:ext cx="4105275" cy="4225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030"/>
                <a:gridCol w="1960245"/>
              </a:tblGrid>
              <a:tr h="48831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Муниципалитет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Форма участия</a:t>
                      </a:r>
                      <a:endParaRPr lang="ru-RU" altLang="en-US" sz="1400"/>
                    </a:p>
                  </a:txBody>
                  <a:tcPr/>
                </a:tc>
              </a:tr>
              <a:tr h="54864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Благовещенск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/>
                        <a:t>Стендовые доклады, презентации крупным планом, образовательная экспедиция</a:t>
                      </a:r>
                      <a:endParaRPr lang="ru-RU" altLang="en-US" sz="1000"/>
                    </a:p>
                  </a:txBody>
                  <a:tcPr/>
                </a:tc>
              </a:tr>
              <a:tr h="39624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Белогорск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планом, образовательная экспедиция</a:t>
                      </a:r>
                      <a:endParaRPr lang="ru-RU" altLang="en-US" sz="1000"/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Свободный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/>
                        <a:t>Образовательная экспедиция</a:t>
                      </a:r>
                      <a:endParaRPr lang="ru-RU" altLang="en-US" sz="1000"/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Тында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Шимановск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Циолковский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Белогорский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Благовещенский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/>
                        <a:t>Образовательная экспедиция</a:t>
                      </a:r>
                      <a:endParaRPr lang="ru-RU" altLang="en-US" sz="1000"/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Ивановский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Магдагачинский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  <a:tr h="35369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Октябрьский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/>
                        <a:t>Образовательная экспедиция</a:t>
                      </a:r>
                      <a:endParaRPr lang="ru-RU" altLang="en-US" sz="10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/>
          <p:nvPr>
            <p:custDataLst>
              <p:tags r:id="rId3"/>
            </p:custDataLst>
          </p:nvPr>
        </p:nvGraphicFramePr>
        <p:xfrm>
          <a:off x="2339975" y="6235065"/>
          <a:ext cx="7767320" cy="669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030"/>
                <a:gridCol w="1960245"/>
              </a:tblGrid>
              <a:tr h="30861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b="0">
                          <a:solidFill>
                            <a:schemeClr val="tx1"/>
                          </a:solidFill>
                        </a:rPr>
                        <a:t>Тамбовский</a:t>
                      </a:r>
                      <a:endParaRPr lang="ru-RU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 b="0">
                          <a:solidFill>
                            <a:schemeClr val="tx1"/>
                          </a:solidFill>
                        </a:rPr>
                        <a:t>Стендовый доклад</a:t>
                      </a:r>
                      <a:endParaRPr lang="ru-RU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068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/>
                        <a:t>Шимановский</a:t>
                      </a:r>
                      <a:endParaRPr lang="ru-RU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000">
                          <a:sym typeface="+mn-ea"/>
                        </a:rPr>
                        <a:t>презентации крупным планом</a:t>
                      </a:r>
                      <a:endParaRPr lang="ru-RU" altLang="en-US" sz="100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/>
          <p:nvPr/>
        </p:nvGraphicFramePr>
        <p:xfrm>
          <a:off x="2374265" y="5854065"/>
          <a:ext cx="4105275" cy="36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030"/>
                <a:gridCol w="1960245"/>
              </a:tblGrid>
              <a:tr h="36068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b="0">
                          <a:solidFill>
                            <a:schemeClr val="tx1"/>
                          </a:solidFill>
                        </a:rPr>
                        <a:t>Свободненский </a:t>
                      </a:r>
                      <a:endParaRPr lang="ru-RU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000" b="0">
                          <a:solidFill>
                            <a:schemeClr val="tx1"/>
                          </a:solidFill>
                          <a:sym typeface="+mn-ea"/>
                        </a:rPr>
                        <a:t>стендовы</a:t>
                      </a:r>
                      <a:r>
                        <a:rPr lang="en-US" altLang="ru-RU" sz="1000" b="0">
                          <a:solidFill>
                            <a:schemeClr val="tx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000" b="0">
                          <a:solidFill>
                            <a:schemeClr val="tx1"/>
                          </a:solidFill>
                          <a:sym typeface="+mn-ea"/>
                        </a:rPr>
                        <a:t>доклад</a:t>
                      </a:r>
                      <a:r>
                        <a:rPr lang="en-US" altLang="ru-RU" sz="1000" b="0">
                          <a:solidFill>
                            <a:schemeClr val="tx1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000" b="0">
                          <a:solidFill>
                            <a:schemeClr val="tx1"/>
                          </a:solidFill>
                          <a:sym typeface="+mn-ea"/>
                        </a:rPr>
                        <a:t>презентации</a:t>
                      </a:r>
                      <a:r>
                        <a:rPr lang="en-US" altLang="ru-RU" sz="1000" b="0">
                          <a:solidFill>
                            <a:schemeClr val="tx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000" b="0">
                          <a:solidFill>
                            <a:schemeClr val="tx1"/>
                          </a:solidFill>
                          <a:sym typeface="+mn-ea"/>
                        </a:rPr>
                        <a:t>крупным</a:t>
                      </a:r>
                      <a:r>
                        <a:rPr lang="en-US" altLang="ru-RU" sz="1000" b="0">
                          <a:solidFill>
                            <a:schemeClr val="tx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000" b="0">
                          <a:solidFill>
                            <a:schemeClr val="tx1"/>
                          </a:solidFill>
                          <a:sym typeface="+mn-ea"/>
                        </a:rPr>
                        <a:t>планом</a:t>
                      </a:r>
                      <a:endParaRPr lang="en-US" altLang="en-US" sz="10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отивация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муниципальных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школьных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управленческих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анализу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обобщению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трансляции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своего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практического</a:t>
            </a:r>
            <a:r>
              <a:rPr lang="en-US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опыта</a:t>
            </a:r>
            <a:endParaRPr lang="en-US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00200"/>
            <a:ext cx="7783195" cy="172275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altLang="en-US"/>
              <a:t>Приподнятом</a:t>
            </a:r>
            <a:r>
              <a:rPr lang="en-US" altLang="ru-RU"/>
              <a:t>. </a:t>
            </a:r>
            <a:r>
              <a:rPr lang="en-US" altLang="en-US"/>
              <a:t>Настрой</a:t>
            </a:r>
            <a:r>
              <a:rPr lang="en-US" altLang="ru-RU"/>
              <a:t> </a:t>
            </a:r>
            <a:r>
              <a:rPr lang="en-US" altLang="en-US"/>
              <a:t>работать</a:t>
            </a:r>
            <a:r>
              <a:rPr lang="en-US" altLang="ru-RU"/>
              <a:t> </a:t>
            </a:r>
            <a:r>
              <a:rPr lang="en-US" altLang="en-US"/>
              <a:t>дальше</a:t>
            </a:r>
            <a:r>
              <a:rPr lang="en-US" altLang="ru-RU"/>
              <a:t> </a:t>
            </a:r>
            <a:r>
              <a:rPr lang="en-US" altLang="en-US"/>
              <a:t>над</a:t>
            </a:r>
            <a:r>
              <a:rPr lang="en-US" altLang="ru-RU"/>
              <a:t> </a:t>
            </a:r>
            <a:r>
              <a:rPr lang="en-US" altLang="en-US"/>
              <a:t>данными</a:t>
            </a:r>
            <a:r>
              <a:rPr lang="en-US" altLang="ru-RU"/>
              <a:t> </a:t>
            </a:r>
            <a:r>
              <a:rPr lang="en-US" altLang="en-US"/>
              <a:t>темами</a:t>
            </a:r>
            <a:r>
              <a:rPr lang="en-US" altLang="ru-RU"/>
              <a:t> </a:t>
            </a:r>
            <a:endParaRPr lang="en-US" altLang="ru-RU"/>
          </a:p>
          <a:p>
            <a:endParaRPr lang="en-US" alt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С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овершенствование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моделей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профильного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обучения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,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обеспечивающих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повышение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качества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образования</a:t>
            </a:r>
            <a:endParaRPr lang="en-US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/>
              <a:t>Перспективы развития профильного обучения</a:t>
            </a:r>
            <a:endParaRPr lang="ru-RU" sz="3200"/>
          </a:p>
        </p:txBody>
      </p:sp>
      <p:pic>
        <p:nvPicPr>
          <p:cNvPr id="2" name="Замещающее содержимое 1"/>
          <p:cNvPicPr>
            <a:picLocks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2140" y="1701165"/>
            <a:ext cx="7597775" cy="414274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11*322"/>
  <p:tag name="TABLE_ENDDRAG_RECT" val="36*127*611*322"/>
</p:tagLst>
</file>

<file path=ppt/tags/tag2.xml><?xml version="1.0" encoding="utf-8"?>
<p:tagLst xmlns:p="http://schemas.openxmlformats.org/presentationml/2006/main">
  <p:tag name="TABLE_ENDDRAG_ORIGIN_RECT" val="611*52"/>
  <p:tag name="TABLE_ENDDRAG_RECT" val="36*481*611*5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3687</Words>
  <Application>WPS Presentation</Application>
  <PresentationFormat>Экран (4:3)</PresentationFormat>
  <Paragraphs>136</Paragraphs>
  <Slides>11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Тема Office</vt:lpstr>
      <vt:lpstr>МЕТОДИЧЕСКИЙ СБОР 15 декабря 2025 года</vt:lpstr>
      <vt:lpstr>Программа методического сбора</vt:lpstr>
      <vt:lpstr>Амурский межрегиональный образовательный форум «Не для школы - для жизни учим»</vt:lpstr>
      <vt:lpstr>Амурский межрегиональный образовательный форум «Не для школы - для жизни учим»</vt:lpstr>
      <vt:lpstr>Совершенствование форм тиражирования региональных, муниципальных и институциональных  образовательных практик</vt:lpstr>
      <vt:lpstr>Создание площадки для продуктивного профессионального взаимодействия педагогических работников, всех участников образовательных отношений как пространства обеспечения преемственности профессиональной ориентации обучающихся всех уровней образования</vt:lpstr>
      <vt:lpstr>Мотивация муниципальных и школьных управленческих команд к анализу, обобщению и трансляции своего практического опыта</vt:lpstr>
      <vt:lpstr>Совершенствование моделей профильного обучения, обеспечивающих повышение качества образования</vt:lpstr>
      <vt:lpstr>Перспективы развития профильного обучения</vt:lpstr>
      <vt:lpstr>PowerPoint 演示文稿</vt:lpstr>
      <vt:lpstr>Перспективы развития профильного обучения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WPS_1706840852</cp:lastModifiedBy>
  <cp:revision>158</cp:revision>
  <cp:lastPrinted>2024-02-01T00:32:00Z</cp:lastPrinted>
  <dcterms:created xsi:type="dcterms:W3CDTF">2023-03-14T01:40:00Z</dcterms:created>
  <dcterms:modified xsi:type="dcterms:W3CDTF">2025-12-16T07:33:26Z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54E47183EC964653A6703F156A3B9E45_12</vt:lpwstr>
  </property>
  <property fmtid="{D5CDD505-2E9C-101B-9397-08002B2CF9AE}" pid="3" name="KSOProductBuildVer">
    <vt:lpwstr>1049-12.2.0.23155</vt:lpwstr>
  </property>
</Properties>
</file>