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3"/>
    <p:sldId id="312" r:id="rId4"/>
    <p:sldId id="305" r:id="rId5"/>
    <p:sldId id="306" r:id="rId6"/>
    <p:sldId id="313" r:id="rId7"/>
    <p:sldId id="310" r:id="rId8"/>
    <p:sldId id="311" r:id="rId9"/>
    <p:sldId id="301" r:id="rId10"/>
    <p:sldId id="307" r:id="rId11"/>
    <p:sldId id="308" r:id="rId12"/>
    <p:sldId id="314" r:id="rId13"/>
  </p:sldIdLst>
  <p:sldSz cx="9144000" cy="6858000" type="screen4x3"/>
  <p:notesSz cx="6797675" cy="992632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D7EA"/>
    <a:srgbClr val="F4F7ED"/>
    <a:srgbClr val="0101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7" d="100"/>
          <a:sy n="77" d="100"/>
        </p:scale>
        <p:origin x="-924" y="-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7;&#1089;&#1091;&#1088;&#1089;&#1099;%20&#1058;&#1088;&#1091;&#1076;&#1099;\&#1057;&#1074;&#1086;&#1076;&#1085;&#1072;&#1103;%20&#1056;&#1077;&#1089;&#1091;&#1088;&#1089;&#1099;%20&#1058;&#1088;&#1091;&#107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7;&#1089;&#1091;&#1088;&#1089;&#1099;%20&#1058;&#1088;&#1091;&#1076;&#1099;\&#1057;&#1074;&#1086;&#1076;&#1085;&#1072;&#1103;%20&#1056;&#1077;&#1089;&#1091;&#1088;&#1089;&#1099;%20&#1058;&#1088;&#1091;&#1076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7;&#1089;&#1091;&#1088;&#1089;&#1099;%20&#1058;&#1088;&#1091;&#1076;&#1099;\&#1057;&#1074;&#1086;&#1076;&#1085;&#1072;&#1103;%20&#1056;&#1077;&#1089;&#1091;&#1088;&#1089;&#1099;%20&#1058;&#1088;&#1091;&#1076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7;&#1089;&#1091;&#1088;&#1089;&#1099;%20&#1058;&#1088;&#1091;&#1076;&#1099;\&#1057;&#1074;&#1086;&#1076;&#1085;&#1072;&#1103;%20&#1056;&#1077;&#1089;&#1091;&#1088;&#1089;&#1099;%20&#1058;&#1088;&#1091;&#107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661548377934"/>
          <c:y val="0.345761582046439"/>
          <c:w val="0.355871673678075"/>
          <c:h val="0.633323380735474"/>
        </c:manualLayout>
      </c:layout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есть!$Q$191:$Q$195</c:f>
              <c:strCache>
                <c:ptCount val="5"/>
                <c:pt idx="0">
                  <c:v>Готовы полностью </c:v>
                </c:pt>
                <c:pt idx="1">
                  <c:v>Готовы частично </c:v>
                </c:pt>
                <c:pt idx="2">
                  <c:v>Можем обеспечить отдельные модули </c:v>
                </c:pt>
                <c:pt idx="3">
                  <c:v>Не готовы </c:v>
                </c:pt>
                <c:pt idx="4">
                  <c:v>Не сможем реализовать программу своими силами </c:v>
                </c:pt>
              </c:strCache>
            </c:strRef>
          </c:cat>
          <c:val>
            <c:numRef>
              <c:f>есть!$R$191:$R$195</c:f>
              <c:numCache>
                <c:formatCode>0.00%</c:formatCode>
                <c:ptCount val="5"/>
                <c:pt idx="0">
                  <c:v>0.086</c:v>
                </c:pt>
                <c:pt idx="1">
                  <c:v>0.388</c:v>
                </c:pt>
                <c:pt idx="2">
                  <c:v>0.457</c:v>
                </c:pt>
                <c:pt idx="3">
                  <c:v>0.039</c:v>
                </c:pt>
                <c:pt idx="4" c:formatCode="0%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0709057394706821"/>
          <c:y val="0.0276431166903299"/>
          <c:w val="0.880506999125109"/>
          <c:h val="0.265374380285798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0b5c8b7-fee7-4175-948a-dfc5444b9679}"/>
      </c:ext>
    </c:extLst>
  </c:chart>
  <c:spPr>
    <a:ln>
      <a:solidFill>
        <a:schemeClr val="accent1"/>
      </a:solidFill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есть!$T$191:$T$197</c:f>
              <c:strCache>
                <c:ptCount val="7"/>
                <c:pt idx="0">
                  <c:v>Учитель труда (технологии)</c:v>
                </c:pt>
                <c:pt idx="1">
                  <c:v>Учитель информатики </c:v>
                </c:pt>
                <c:pt idx="2">
                  <c:v>Учитель математики </c:v>
                </c:pt>
                <c:pt idx="3">
                  <c:v>Учитель черчения</c:v>
                </c:pt>
                <c:pt idx="4">
                  <c:v>Специалист кванториума </c:v>
                </c:pt>
                <c:pt idx="5">
                  <c:v>Специалист IT-куба</c:v>
                </c:pt>
                <c:pt idx="6">
                  <c:v>Другие специалисты </c:v>
                </c:pt>
              </c:strCache>
            </c:strRef>
          </c:cat>
          <c:val>
            <c:numRef>
              <c:f>есть!$U$191:$U$197</c:f>
              <c:numCache>
                <c:formatCode>0.00%</c:formatCode>
                <c:ptCount val="7"/>
                <c:pt idx="0">
                  <c:v>0.875</c:v>
                </c:pt>
                <c:pt idx="1" c:formatCode="0%">
                  <c:v>0.28</c:v>
                </c:pt>
                <c:pt idx="2">
                  <c:v>0.026</c:v>
                </c:pt>
                <c:pt idx="3">
                  <c:v>0.069</c:v>
                </c:pt>
                <c:pt idx="4">
                  <c:v>0.034</c:v>
                </c:pt>
                <c:pt idx="5" c:formatCode="0%">
                  <c:v>0.02</c:v>
                </c:pt>
                <c:pt idx="6">
                  <c:v>0.043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6785408"/>
        <c:axId val="106800640"/>
      </c:barChart>
      <c:catAx>
        <c:axId val="1067854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</a:p>
        </c:txPr>
        <c:crossAx val="106800640"/>
        <c:crosses val="autoZero"/>
        <c:auto val="1"/>
        <c:lblAlgn val="ctr"/>
        <c:lblOffset val="100"/>
        <c:noMultiLvlLbl val="0"/>
      </c:catAx>
      <c:valAx>
        <c:axId val="106800640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6785408"/>
        <c:crosses val="autoZero"/>
        <c:crossBetween val="between"/>
      </c:valAx>
    </c:plotArea>
    <c:plotVisOnly val="1"/>
    <c:dispBlanksAs val="gap"/>
    <c:showDLblsOverMax val="0"/>
    <c:extLst>
      <c:ext uri="{0b15fc19-7d7d-44ad-8c2d-2c3a37ce22c3}">
        <chartProps xmlns="https://web.wps.cn/et/2018/main" chartId="{9809edd8-e740-430a-8bc9-d7281a18d0f5}"/>
      </c:ext>
    </c:extLst>
  </c:chart>
  <c:spPr>
    <a:ln>
      <a:solidFill>
        <a:schemeClr val="accent1"/>
      </a:solidFill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есть!$W$191:$W$194</c:f>
              <c:strCache>
                <c:ptCount val="4"/>
                <c:pt idx="0">
                  <c:v>Два учителя</c:v>
                </c:pt>
                <c:pt idx="1">
                  <c:v>Один учитель </c:v>
                </c:pt>
                <c:pt idx="2">
                  <c:v>Внешний совместитель</c:v>
                </c:pt>
                <c:pt idx="3">
                  <c:v>Внутренний совместитель</c:v>
                </c:pt>
              </c:strCache>
            </c:strRef>
          </c:cat>
          <c:val>
            <c:numRef>
              <c:f>есть!$X$191:$X$194</c:f>
              <c:numCache>
                <c:formatCode>0.00%</c:formatCode>
                <c:ptCount val="4"/>
                <c:pt idx="0">
                  <c:v>0.336</c:v>
                </c:pt>
                <c:pt idx="1">
                  <c:v>0.487</c:v>
                </c:pt>
                <c:pt idx="2">
                  <c:v>0.009</c:v>
                </c:pt>
                <c:pt idx="3">
                  <c:v>0.168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7b3faf64-c7c0-4471-874d-269caa2b9af5}"/>
      </c:ext>
    </c:extLst>
  </c:chart>
  <c:spPr>
    <a:ln>
      <a:solidFill>
        <a:schemeClr val="accent1"/>
      </a:solidFill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90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обучающихся на группы при обучении предмету "Труд (технология)"</a:t>
            </a:r>
            <a:endParaRPr lang="ru-RU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8479950640405"/>
          <c:y val="0.357123451673804"/>
          <c:w val="0.259379711778056"/>
          <c:h val="0.6020256020629"/>
        </c:manualLayout>
      </c:layout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есть!$N$193:$N$195</c:f>
              <c:strCache>
                <c:ptCount val="3"/>
                <c:pt idx="0">
                  <c:v>Не делятся на группы</c:v>
                </c:pt>
                <c:pt idx="1">
                  <c:v>Делятся по гендерному признаку</c:v>
                </c:pt>
                <c:pt idx="2">
                  <c:v>Делятся по модулям</c:v>
                </c:pt>
              </c:strCache>
            </c:strRef>
          </c:cat>
          <c:val>
            <c:numRef>
              <c:f>есть!$O$193:$O$195</c:f>
              <c:numCache>
                <c:formatCode>0.00%</c:formatCode>
                <c:ptCount val="3"/>
                <c:pt idx="0">
                  <c:v>0.642</c:v>
                </c:pt>
                <c:pt idx="1">
                  <c:v>0.328</c:v>
                </c:pt>
                <c:pt idx="2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ad93868-304c-4a44-a60b-c2e9196d859a}"/>
      </c:ext>
    </c:extLst>
  </c:chart>
  <c:spPr>
    <a:ln>
      <a:solidFill>
        <a:schemeClr val="accent1"/>
      </a:solidFill>
    </a:ln>
  </c:spPr>
  <c:txPr>
    <a:bodyPr/>
    <a:lstStyle/>
    <a:p>
      <a:pPr>
        <a:defRPr lang="ru-RU" sz="800"/>
      </a:pPr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7A77C-7AC7-4655-A25B-CEAEA14DD5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2E69E-3067-4AB5-9A65-6A34CFE5641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70C3E-D097-4F13-816B-E432A4AF114F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E9F23-37B3-4C65-9E69-97B57183F68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FE66-DFD3-44EA-8321-F068F0481D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CB42-58E0-4F85-9E1D-E2201B6C2C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96944" cy="1656184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МЕТОДИЧЕСКИЙ СБОР</a:t>
            </a:r>
            <a:b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января 2025 года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13494"/>
            <a:ext cx="9144000" cy="2222499"/>
          </a:xfrm>
          <a:prstGeom prst="rect">
            <a:avLst/>
          </a:prstGeom>
        </p:spPr>
      </p:pic>
      <p:sp>
        <p:nvSpPr>
          <p:cNvPr id="5" name="object 7"/>
          <p:cNvSpPr txBox="1">
            <a:spLocks noChangeArrowheads="1"/>
          </p:cNvSpPr>
          <p:nvPr/>
        </p:nvSpPr>
        <p:spPr bwMode="auto">
          <a:xfrm>
            <a:off x="1907704" y="5517232"/>
            <a:ext cx="5328592" cy="579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700" rIns="0" bIns="0">
            <a:spAutoFit/>
          </a:bodyPr>
          <a:lstStyle>
            <a:lvl1pPr marL="12700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Корнеева Анна Борисовна, </a:t>
            </a:r>
            <a:endPara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теории и практики управления образованием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/>
          <p:nvPr/>
        </p:nvSpPr>
        <p:spPr>
          <a:xfrm>
            <a:off x="323528" y="3140968"/>
            <a:ext cx="8649344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«Методические </a:t>
            </a:r>
            <a:r>
              <a:rPr lang="ru-RU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организационные </a:t>
            </a:r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реализации программы по предмету </a:t>
            </a:r>
            <a:endParaRPr lang="ru-RU" sz="28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«Труд (</a:t>
            </a:r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технология)»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Ответы на часто задаваемые вопросы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331090" cy="5949280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i="1" dirty="0"/>
              <a:t>Может ли ОО внести изменения в образовательную программу школы и убрать из учебного плана 8 и 9 класса предмет «Труд (технология)», как до вступления закона в силу делалось в связи с реализацией программ углубленного изучения предметов, второго или родного языка? </a:t>
            </a:r>
            <a:r>
              <a:rPr lang="ru-RU" b="1" dirty="0"/>
              <a:t>Ответ: не может </a:t>
            </a:r>
            <a:endParaRPr lang="ru-RU" b="1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i="1" dirty="0"/>
              <a:t>Может ли ОО в 5-6-7 классах сократить часы, отводимые на изучение предмета «Труд (технология)» в связи с реализацией программ углубленного изучения предметов? </a:t>
            </a:r>
            <a:r>
              <a:rPr lang="ru-RU" b="1" dirty="0"/>
              <a:t>Ответ: сокращать нельзя </a:t>
            </a:r>
            <a:endParaRPr lang="ru-RU" b="1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i="1" dirty="0"/>
              <a:t>Должна ли школа изменить учебный план, если до вступления в силу закона, программа по предмету «Технология» была сокращена и реализована с 5 по 7 класс</a:t>
            </a:r>
            <a:r>
              <a:rPr lang="ru-RU" dirty="0"/>
              <a:t>. </a:t>
            </a:r>
            <a:r>
              <a:rPr lang="ru-RU" b="1" dirty="0"/>
              <a:t>Ответ: ряд тем, введенных в содержание предмета «Труд (технология)», не был изучен, следовательно, в 9 классе в учебный план необходимо вернуть «Труд (технология)» и реализовать недостающие темы. </a:t>
            </a:r>
            <a:endParaRPr lang="ru-RU" b="1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i="1" dirty="0"/>
              <a:t>Можно ли делить класс на подгруппы? Можно ли делить класс на «мальчиков и девочек»? </a:t>
            </a:r>
            <a:r>
              <a:rPr lang="ru-RU" b="1" dirty="0"/>
              <a:t>Ответ: класс можно делить на подгруппы в соответствии с актуальными НПА, в том числе по гендерному признаку, однако при этом программа должна быть реализована полностью для всех групп.</a:t>
            </a:r>
            <a:r>
              <a:rPr lang="ru-RU" dirty="0"/>
              <a:t> (</a:t>
            </a:r>
            <a:r>
              <a:rPr lang="ru-RU" sz="2600" dirty="0"/>
              <a:t>См. приказ </a:t>
            </a:r>
            <a:r>
              <a:rPr lang="ru-RU" sz="2600" dirty="0" err="1"/>
              <a:t>Минпросвещения</a:t>
            </a:r>
            <a:r>
              <a:rPr lang="ru-RU" sz="2600" dirty="0"/>
              <a:t> России от 22 марта 2021 г. № 115)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образования»</a:t>
            </a:r>
            <a:endParaRPr lang="ru-RU" sz="2600" dirty="0"/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82610" y="25400"/>
            <a:ext cx="551875" cy="683259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41805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Методическая поддержка реализации ФГОС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08721"/>
            <a:ext cx="5439691" cy="3059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82610" y="25400"/>
            <a:ext cx="551875" cy="6832597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73016"/>
            <a:ext cx="5654699" cy="318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методического сбора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280921" cy="2592288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кадровых и материально-технических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«Труд (технология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Корнеева Анна Борисовна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Ресурсы Кванториума-28 для реализации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«Труд (технология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Гончарук Оксана Валентиновна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программы «Труд (технология)»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области 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МОАУ СОШ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с.Пригородного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(Белогорский округ), МОБУ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Черняевская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СОШ 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Магдагачинский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район), МОУ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Сычевская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СОШ 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Свободненский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460433" y="-3050"/>
            <a:ext cx="681430" cy="683259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004" y="161357"/>
            <a:ext cx="5976664" cy="34605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Участники мониторинга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051720" y="613919"/>
          <a:ext cx="5976664" cy="6215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0283"/>
                <a:gridCol w="2036141"/>
                <a:gridCol w="2160240"/>
              </a:tblGrid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Муниципальное образование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школ, принявших участие в опросе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школ, заполнивших таблицу ресурсов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Благовещенск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Белогорск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Зея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Райчихинск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Свободный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Тында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Шимановск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Прогресс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ЗАТО Циолковский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Архаринский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Белогорский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Благовещенский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Бурейский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Завитинский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Зейский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Ивановский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Константиновский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Магдагачинский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Мазановский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Михайловский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Октябрьский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Ромненский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Свободненский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Селемджинский район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Серышевский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Сковородинский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Тамбовский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Тындинский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Шимановский округ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  <a:tr h="1577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ВСЕГО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232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248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1196752"/>
            <a:ext cx="1800200" cy="28931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то, что в мониторинге не приняли участие более 70 школ и их филиалов, общая ситуация с обеспечением условий для реализации программы предмета «Труд (технология)» объективно прослеживается.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89987" y="4265"/>
            <a:ext cx="551875" cy="6832597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7041" y="317894"/>
            <a:ext cx="8229600" cy="6340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готовности ОО реализовать программу предмета "Труд (технология)" своими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силами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62287" y="5373216"/>
            <a:ext cx="8208912" cy="1319630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отличительная особенность и ценность обновленного содержания учебного предмета «Труд (технология)» заключается в следующем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акцент сделан на практическую деятельность и прикладные знания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получение обучающимися базовых умений работы с разнообразными материалами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введение в мир профессий, помощь в самоопределении и выборе будущего пути в профессиональной сфере.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200682" y="1124744"/>
          <a:ext cx="5019390" cy="2664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528177" y="1111962"/>
            <a:ext cx="2961030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Инвариантные модули: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Модуль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«Производство и технологии»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Модуль «Компьютерная графика. Черчение»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Модуль «3D-моделирование,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прототипирование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макетирование»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(7-9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Модуль «Технологии обработки материалов и пищевых продуктов»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(5-7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Модуль «Робототехника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(5-9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2"/>
          <p:cNvSpPr txBox="1"/>
          <p:nvPr/>
        </p:nvSpPr>
        <p:spPr>
          <a:xfrm>
            <a:off x="224039" y="4005064"/>
            <a:ext cx="8229600" cy="124218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рабочая программа по учебному предмету «Труд (технология)» является одним из базовых инструментов для формирования у обучающихся функциональной грамотности, технико-технологического, проектного, креативного и критического мышления на основе практико-ориентированного обучения и системно-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 в реализации содержания, воспитания осознанного отношения к труду как созидательной деятельности человека по созданию материальных и духовных ценностей.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целью освоения предмета «Труд (технология)» является формирование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технологической грамотности, глобальных компетенций, творческого мышления.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вариативных модулей программы «Труд (технология)»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605" y="1600200"/>
            <a:ext cx="8148955" cy="1324610"/>
          </a:xfrm>
          <a:ln>
            <a:solidFill>
              <a:schemeClr val="accent1"/>
            </a:solidFill>
          </a:ln>
        </p:spPr>
        <p:txBody>
          <a:bodyPr>
            <a:normAutofit fontScale="6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 (34,9%) школа реализует модуль «Растениеводство»,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 (21,1%) школах преподается модуль «Животноводство»,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«Автоматизированные системы» реализуется в 26 (11,6%) школах.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/>
          <p:nvPr/>
        </p:nvSpPr>
        <p:spPr>
          <a:xfrm>
            <a:off x="971471" y="3068960"/>
            <a:ext cx="6984776" cy="12961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то, что реализацию вариативных модулей заявляют 135 (58,2%) общеобразовательных организаций, по факту в качестве вариативных модулей называются модули «Производство и технологии», «Робототехника», «Компьютерная графика. Черчение», «Технология обработки материалов и пищевых продуктов» - иными словами, модули, которые необходимо реализовать обязательно, а не вариативно.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605" y="4653280"/>
            <a:ext cx="8139430" cy="20612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программы предмета «Труд (технология)» в полном объёме используют ресурс сетевого взаимодействия 33 (14,2%) общеобразовательные организации. В качестве организаций, с которыми осуществляется взаимодействие, называются: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АмГУ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Дом научной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коллаборации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АМГУ, Центр развития современных компетенций детей «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АмурТехноЦентр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Кванториум-28, другие общеобразовательные организации, IT-куб, МАУ КДЦ «Восток» ЗАТО Циолковский, КФХ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Кильдешов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Дальневосточный ГАУ,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РусГидро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БГПУ "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им.Ланкина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ООО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Димское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ВНИИ сои.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82610" y="25400"/>
            <a:ext cx="551875" cy="68325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89987" y="4265"/>
            <a:ext cx="551875" cy="6832597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8527"/>
          </a:xfrm>
        </p:spPr>
        <p:txBody>
          <a:bodyPr>
            <a:no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 программы предмета "Труд (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технология)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517386" y="1161797"/>
          <a:ext cx="4176107" cy="2470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0" name="Диаграмма 9"/>
          <p:cNvGraphicFramePr/>
          <p:nvPr/>
        </p:nvGraphicFramePr>
        <p:xfrm>
          <a:off x="179512" y="1161797"/>
          <a:ext cx="4192427" cy="2470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87624" y="5085184"/>
            <a:ext cx="6336704" cy="122495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Программу КПК прошли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 203 школ, что составляет 87,5% от количества школ, принявших участие в мониторинге. Соответственно 12,5% специалистов не прошли повышение квалификации по профилю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обучения.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01162" y="3861048"/>
            <a:ext cx="5688632" cy="9417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Программу предмета реализуют два учителя в 48 школах (20,7%), три учителя – в 15 школах (6,4%), четыре учителя – в 1 школе (0,4%).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89987" y="4265"/>
            <a:ext cx="551875" cy="6832597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3034" y="144209"/>
            <a:ext cx="8229600" cy="54848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Условия организации учебного процесса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5581043"/>
            <a:ext cx="8280921" cy="12472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программы по предмету «Труд (технология)» в условиях отсутствия необходимого материально-технического обеспечения может быть организована на базе других организаций, включая школы, «Точки роста»,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IT-кубы, ДНК, Дома творчества, вузы, колледжи и т.п., имеющих необходимое оборудование.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79512" y="3219647"/>
          <a:ext cx="5040560" cy="217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" name="Объект 6"/>
          <p:cNvGraphicFramePr/>
          <p:nvPr/>
        </p:nvGraphicFramePr>
        <p:xfrm>
          <a:off x="1460184" y="719228"/>
          <a:ext cx="6077585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Кабинет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Количество/доля </a:t>
                      </a:r>
                      <a:r>
                        <a:rPr lang="ru-RU" sz="1400" dirty="0">
                          <a:effectLst/>
                        </a:rPr>
                        <a:t>ОО, использующих </a:t>
                      </a:r>
                      <a:r>
                        <a:rPr lang="ru-RU" sz="1400" dirty="0" smtClean="0">
                          <a:effectLst/>
                        </a:rPr>
                        <a:t>кабинеты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Кабинет информатики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156 (67,2%)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«Точка роста»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137 (59%)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Кабинет труда (технологии)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120 (51,7%)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Другие кабинеты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 (11,2%)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Кванториум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 (3,4%)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Кабинет другой ОО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 (2,2%)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Кабинет черчения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(0,9%)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IT</a:t>
                      </a:r>
                      <a:r>
                        <a:rPr lang="ru-RU" sz="1400">
                          <a:effectLst/>
                        </a:rPr>
                        <a:t>-куб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 (0,4%)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364088" y="3219647"/>
            <a:ext cx="1656184" cy="18109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76 школ (32,7%) для реализации программы используют ресурсы 2, 3 и даже 4 кабинетов.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64289" y="3219647"/>
            <a:ext cx="1296144" cy="20587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73 школах (31,5%) предмет реализуется только в кабинете информатики.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82610" y="25400"/>
            <a:ext cx="551875" cy="6832597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Материально-техническая база для реализации программы «Труд (технология»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9691" y="1412776"/>
            <a:ext cx="812541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Лишь 79 школ (34%) готовы обеспечить всех обучающихся необходимым компьютерным оборудованием, 44,4% могут обеспечить частично, а 50 общеобразовательных организаций (21,6%) не имеют компьютеры, чтобы создать условия для реализации названных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модулей.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323528" y="2852936"/>
          <a:ext cx="8211573" cy="362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1944216"/>
                <a:gridCol w="165884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Наименование оборудования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Штук имеется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Штук надо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Машина швейная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Электроплита с духовкой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Верстак ученический комбинированный с тисками и струбциной, с защитным экраном и табуретом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Набор отверток	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Станок токарный деревообрабатывающий, оснащенный щитком-экраном из оргстекла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3D-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принтер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 робототехнический набор для конструирования, изучения электроники и микропроцессоров и информационных систем и устройств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Варианты реализации программы </a:t>
            </a:r>
            <a:b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«Труд (технология)»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496944" cy="4896544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изменен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изучения модулей, возможно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перераспределение учебного времени между модулями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 сохранении общего количества учебных часов).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 инвариантных модулей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сокращено для введения вариативных.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Порядок, классы изучения модулей и количество часов могут быть иными с учетом материально-технического обеспечения образовательной организации.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ФРП представлен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вариант распределения часов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варианта перераспределения часов инвариантных модулей и 2 варианта перераспределения часов инвариантных модулей с учетом введения вариативных. Образовательная организация может выбрать один из них либо самостоятельно разработать и утвердить иной вариант тематического планирования.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возможности выполнять практические работы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является изучение всего объема теоретического материала.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Часы, выделяемые на практические работы, можно перенести на изучение других тем инвариантных или вариативных модулей. Теоретические сведения каждого модуля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изучены всеми обучающимися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целью соблюдения требований ФГОС к единству образовательного пространства, приоритета достижения предметных результатов на базовом уровне.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осуществляется подготовка государственного учебника по предмету «Труд (технология)».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82610" y="25400"/>
            <a:ext cx="551875" cy="68325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8786</Words>
  <Application>WPS Presentation</Application>
  <PresentationFormat>Экран (4:3)</PresentationFormat>
  <Paragraphs>352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Тема Office</vt:lpstr>
      <vt:lpstr>МЕТОДИЧЕСКИЙ СБОР 23 января 2025 года</vt:lpstr>
      <vt:lpstr>Программа методического сбора</vt:lpstr>
      <vt:lpstr>Участники мониторинга</vt:lpstr>
      <vt:lpstr>Степень готовности ОО реализовать программу предмета "Труд (технология)" своими силами</vt:lpstr>
      <vt:lpstr>Реализация вариативных модулей программы «Труд (технология)»</vt:lpstr>
      <vt:lpstr>Кадровое обеспечение программы предмета "Труд (технология)</vt:lpstr>
      <vt:lpstr>Условия организации учебного процесса</vt:lpstr>
      <vt:lpstr>Материально-техническая база для реализации программы «Труд (технология»</vt:lpstr>
      <vt:lpstr>Варианты реализации программы  «Труд (технология)»</vt:lpstr>
      <vt:lpstr>Ответы на часто задаваемые вопросы </vt:lpstr>
      <vt:lpstr>Методическая поддержка реализации ФГОС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WPS_1706840852</cp:lastModifiedBy>
  <cp:revision>105</cp:revision>
  <cp:lastPrinted>2024-02-01T00:32:00Z</cp:lastPrinted>
  <dcterms:created xsi:type="dcterms:W3CDTF">2023-03-14T01:40:00Z</dcterms:created>
  <dcterms:modified xsi:type="dcterms:W3CDTF">2025-06-17T01:34:08Z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352E4DC7F3DF4962AFDDB6B82743BB60_12</vt:lpwstr>
  </property>
  <property fmtid="{D5CDD505-2E9C-101B-9397-08002B2CF9AE}" pid="3" name="KSOProductBuildVer">
    <vt:lpwstr>1049-12.2.0.21179</vt:lpwstr>
  </property>
</Properties>
</file>