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3"/>
    <p:sldId id="326" r:id="rId4"/>
    <p:sldId id="338" r:id="rId5"/>
    <p:sldId id="342" r:id="rId6"/>
    <p:sldId id="343" r:id="rId7"/>
    <p:sldId id="345" r:id="rId8"/>
    <p:sldId id="344" r:id="rId9"/>
    <p:sldId id="346" r:id="rId10"/>
    <p:sldId id="348" r:id="rId11"/>
    <p:sldId id="347" r:id="rId12"/>
    <p:sldId id="349" r:id="rId13"/>
    <p:sldId id="350" r:id="rId14"/>
    <p:sldId id="352" r:id="rId15"/>
    <p:sldId id="353" r:id="rId16"/>
    <p:sldId id="325" r:id="rId17"/>
    <p:sldId id="312" r:id="rId18"/>
  </p:sldIdLst>
  <p:sldSz cx="9144000" cy="6858000" type="screen4x3"/>
  <p:notesSz cx="6797675" cy="992632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7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6DB7"/>
    <a:srgbClr val="C8D7EA"/>
    <a:srgbClr val="F4F7ED"/>
    <a:srgbClr val="0101FF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60" y="126"/>
      </p:cViewPr>
      <p:guideLst>
        <p:guide orient="horz" pos="216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handoutMaster" Target="handoutMasters/handoutMaster1.xml"/><Relationship Id="rId2" Type="http://schemas.openxmlformats.org/officeDocument/2006/relationships/theme" Target="theme/theme1.xml"/><Relationship Id="rId19" Type="http://schemas.openxmlformats.org/officeDocument/2006/relationships/notesMaster" Target="notesMasters/notesMaster1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A7A77C-7AC7-4655-A25B-CEAEA14DD53C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12E69E-3067-4AB5-9A65-6A34CFE56415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270C3E-D097-4F13-816B-E432A4AF114F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1E9F23-37B3-4C65-9E69-97B57183F68E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5.png"/><Relationship Id="rId2" Type="http://schemas.openxmlformats.org/officeDocument/2006/relationships/tags" Target="../tags/tag6.xml"/><Relationship Id="rId1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3.png"/><Relationship Id="rId3" Type="http://schemas.openxmlformats.org/officeDocument/2006/relationships/tags" Target="../tags/tag7.xml"/><Relationship Id="rId2" Type="http://schemas.openxmlformats.org/officeDocument/2006/relationships/image" Target="../media/image16.png"/><Relationship Id="rId1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1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2.png"/><Relationship Id="rId2" Type="http://schemas.openxmlformats.org/officeDocument/2006/relationships/tags" Target="../tags/tag8.xml"/><Relationship Id="rId1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2.png"/><Relationship Id="rId2" Type="http://schemas.openxmlformats.org/officeDocument/2006/relationships/tags" Target="../tags/tag3.xml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3.png"/><Relationship Id="rId2" Type="http://schemas.openxmlformats.org/officeDocument/2006/relationships/tags" Target="../tags/tag4.xml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4.png"/><Relationship Id="rId2" Type="http://schemas.openxmlformats.org/officeDocument/2006/relationships/tags" Target="../tags/tag5.xml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-159270"/>
            <a:ext cx="9144000" cy="3084214"/>
          </a:xfrm>
          <a:prstGeom prst="rect">
            <a:avLst/>
          </a:prstGeom>
        </p:spPr>
      </p:pic>
      <p:sp>
        <p:nvSpPr>
          <p:cNvPr id="5" name="object 7"/>
          <p:cNvSpPr txBox="1">
            <a:spLocks noChangeArrowheads="1"/>
          </p:cNvSpPr>
          <p:nvPr/>
        </p:nvSpPr>
        <p:spPr bwMode="auto">
          <a:xfrm>
            <a:off x="1765935" y="5012690"/>
            <a:ext cx="6027420" cy="856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2700" rIns="0" bIns="0">
            <a:spAutoFit/>
          </a:bodyPr>
          <a:lstStyle>
            <a:lvl1pPr marL="12700" eaLnBrk="0" hangingPunc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ts val="100"/>
              </a:spcBef>
              <a:buFontTx/>
              <a:buNone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Корнеева Анна Борисовна, </a:t>
            </a:r>
            <a:endParaRPr lang="ru-RU" alt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ts val="100"/>
              </a:spcBef>
              <a:buFontTx/>
              <a:buNone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ГАУ ДПО «Амурский областной институт развития образования»</a:t>
            </a:r>
            <a:endParaRPr lang="ru-RU" alt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/>
          <p:nvPr/>
        </p:nvSpPr>
        <p:spPr>
          <a:xfrm>
            <a:off x="395918" y="2780923"/>
            <a:ext cx="8649344" cy="16561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Обновление содержания образования </a:t>
            </a:r>
            <a:endParaRPr lang="ru-RU" sz="28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условиях изменений ФГОС и ФОП </a:t>
            </a:r>
            <a:endParaRPr lang="ru-RU" sz="28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общего образования</a:t>
            </a:r>
            <a:endParaRPr lang="ru-RU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Приказ </a:t>
            </a:r>
            <a:r>
              <a:rPr lang="ru-RU" alt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Минпросвещения</a:t>
            </a:r>
            <a:r>
              <a:rPr lang="ru-RU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России </a:t>
            </a:r>
            <a:r>
              <a:rPr lang="en-US" alt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</a:t>
            </a:r>
            <a: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10.11.2025 </a:t>
            </a:r>
            <a:r>
              <a:rPr lang="en-US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№</a:t>
            </a:r>
            <a: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808</a:t>
            </a:r>
            <a:b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Основное общее образование</a:t>
            </a:r>
            <a:endParaRPr lang="ru-RU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8" name="object 48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583168" y="24382"/>
            <a:ext cx="551687" cy="6833616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>
            <p:custDataLst>
              <p:tags r:id="rId2"/>
            </p:custDataLst>
          </p:nvPr>
        </p:nvSpPr>
        <p:spPr>
          <a:xfrm>
            <a:off x="1259840" y="1424940"/>
            <a:ext cx="7028180" cy="82994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ru-RU" altLang="en-US" sz="2400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Новый учебный предмет «Духовно-нравственная культура России»</a:t>
            </a:r>
            <a:endParaRPr lang="ru-RU" altLang="en-US" sz="2400">
              <a:solidFill>
                <a:schemeClr val="tx1"/>
              </a:solidFill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" name="Замещающее содержимое 2"/>
          <p:cNvSpPr>
            <a:spLocks noGrp="1"/>
          </p:cNvSpPr>
          <p:nvPr/>
        </p:nvSpPr>
        <p:spPr>
          <a:xfrm>
            <a:off x="251461" y="2508769"/>
            <a:ext cx="8036560" cy="300846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вводится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нового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учебного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предмета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</a:t>
            </a:r>
            <a:r>
              <a:rPr lang="en-US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нравственная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2026/2027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учебного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ДНК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преподается</a:t>
            </a:r>
            <a:r>
              <a:rPr lang="en-US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классе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2027/2028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учебного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ДНК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преподается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5, 6, 7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классах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Общее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число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часов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рекомендованных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изучения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ДНК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- 85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часов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классе</a:t>
            </a:r>
            <a:r>
              <a:rPr lang="en-US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- 17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часов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классе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- 34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часа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классе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- 34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часа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7" name="object 3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5477" y="1229880"/>
            <a:ext cx="702310" cy="84899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Приказ </a:t>
            </a:r>
            <a:r>
              <a:rPr lang="ru-RU" alt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Минпросвещения</a:t>
            </a:r>
            <a:r>
              <a:rPr lang="ru-RU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России </a:t>
            </a:r>
            <a:r>
              <a:rPr lang="en-US" alt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</a:t>
            </a:r>
            <a: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08.10</a:t>
            </a:r>
            <a: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.2025 </a:t>
            </a:r>
            <a:r>
              <a:rPr lang="en-US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№</a:t>
            </a:r>
            <a:r>
              <a:rPr lang="ru-RU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729</a:t>
            </a:r>
            <a:b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en-US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Среднее общее образование</a:t>
            </a:r>
            <a:endParaRPr lang="ru-RU" altLang="en-US" sz="2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8" name="object 48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583168" y="24382"/>
            <a:ext cx="551687" cy="6833616"/>
          </a:xfrm>
          <a:prstGeom prst="rect">
            <a:avLst/>
          </a:prstGeom>
        </p:spPr>
      </p:pic>
      <p:sp>
        <p:nvSpPr>
          <p:cNvPr id="7" name="Замещающее содержимое 2"/>
          <p:cNvSpPr>
            <a:spLocks noGrp="1"/>
          </p:cNvSpPr>
          <p:nvPr/>
        </p:nvSpPr>
        <p:spPr>
          <a:xfrm>
            <a:off x="251460" y="2342515"/>
            <a:ext cx="8150225" cy="439928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темы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урока</a:t>
            </a:r>
            <a:r>
              <a:rPr lang="en-US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 </a:t>
            </a:r>
            <a:r>
              <a:rPr lang="en-US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89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Поэзия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половины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XX -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начала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XXI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Стихотворения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Ахмадулиной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Вознесенского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Высоцкого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Евтушенко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других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заменено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Поэзия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половины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XX -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начала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XXI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Стихотворения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Ахмадулиной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Вознесенского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Высоцкого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Евтушенко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Рождественского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других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</a:t>
            </a:r>
            <a:endParaRPr lang="en-US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урока</a:t>
            </a:r>
            <a:r>
              <a:rPr lang="en-US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 </a:t>
            </a:r>
            <a:r>
              <a:rPr lang="en-US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90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Художественные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приемы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поэтического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языка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автора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стихотворения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Ахмадулиной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Вознесенского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Высоцкого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Евтушенко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других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)"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Художественные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приемы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языка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поэзии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половины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XX -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начала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XXI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Идейно</a:t>
            </a:r>
            <a:r>
              <a:rPr lang="en-US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художественное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своеобразие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стихотворения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Рождественского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Что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такое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"?..";</a:t>
            </a:r>
            <a:endParaRPr lang="en-US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3895" y="1341120"/>
            <a:ext cx="598170" cy="676910"/>
          </a:xfrm>
          <a:prstGeom prst="rect">
            <a:avLst/>
          </a:prstGeom>
        </p:spPr>
      </p:pic>
      <p:sp>
        <p:nvSpPr>
          <p:cNvPr id="9" name="Текстовое поле 8"/>
          <p:cNvSpPr txBox="1"/>
          <p:nvPr/>
        </p:nvSpPr>
        <p:spPr>
          <a:xfrm>
            <a:off x="1547495" y="1485265"/>
            <a:ext cx="6609080" cy="52197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ru-RU" altLang="en-US" sz="28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учебный предмет «Литература»</a:t>
            </a:r>
            <a:endParaRPr lang="ru-RU" altLang="en-US" sz="280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Приказ </a:t>
            </a:r>
            <a:r>
              <a:rPr lang="ru-RU" alt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Минпросвещения</a:t>
            </a:r>
            <a:r>
              <a:rPr lang="ru-RU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России </a:t>
            </a:r>
            <a:r>
              <a:rPr lang="en-US" alt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</a:t>
            </a:r>
            <a: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08.10</a:t>
            </a:r>
            <a: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.2025 </a:t>
            </a:r>
            <a:r>
              <a:rPr lang="en-US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№</a:t>
            </a:r>
            <a:r>
              <a:rPr lang="ru-RU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729</a:t>
            </a:r>
            <a:b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en-US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Среднее общее образование</a:t>
            </a:r>
            <a:endParaRPr lang="ru-RU" altLang="en-US" sz="2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8" name="object 48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583168" y="24382"/>
            <a:ext cx="551687" cy="6833616"/>
          </a:xfrm>
          <a:prstGeom prst="rect">
            <a:avLst/>
          </a:prstGeom>
        </p:spPr>
      </p:pic>
      <p:sp>
        <p:nvSpPr>
          <p:cNvPr id="7" name="Замещающее содержимое 2"/>
          <p:cNvSpPr>
            <a:spLocks noGrp="1"/>
          </p:cNvSpPr>
          <p:nvPr/>
        </p:nvSpPr>
        <p:spPr>
          <a:xfrm>
            <a:off x="251460" y="2342515"/>
            <a:ext cx="8150225" cy="121201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уточнено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содержанием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классам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учебного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курса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Вероятность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lang="en-US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овое поле 8"/>
          <p:cNvSpPr txBox="1"/>
          <p:nvPr/>
        </p:nvSpPr>
        <p:spPr>
          <a:xfrm>
            <a:off x="1475740" y="1412875"/>
            <a:ext cx="6609080" cy="95313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ru-RU" altLang="en-US" sz="28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учебный предмет «Математика» (углублённый уровень)</a:t>
            </a:r>
            <a:endParaRPr lang="ru-RU" altLang="en-US" sz="280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33" name="object 3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622" y="1268615"/>
            <a:ext cx="778510" cy="743585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>
            <p:custDataLst>
              <p:tags r:id="rId3"/>
            </p:custDataLst>
          </p:nvPr>
        </p:nvSpPr>
        <p:spPr>
          <a:xfrm>
            <a:off x="1403350" y="4364990"/>
            <a:ext cx="6609080" cy="52197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ru-RU" altLang="en-US" sz="28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учебный предмет «История»</a:t>
            </a:r>
            <a:endParaRPr lang="ru-RU" altLang="en-US" sz="280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/>
        </p:nvSpPr>
        <p:spPr>
          <a:xfrm>
            <a:off x="251460" y="5226685"/>
            <a:ext cx="8150225" cy="115464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en-US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Исключена позиция о возможности варьирования последовательности изучения тем в пределах одного класса.</a:t>
            </a:r>
            <a:endParaRPr lang="ru-RU" altLang="en-US">
              <a:solidFill>
                <a:schemeClr val="tx1"/>
              </a:solidFill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ru-RU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0" name="object 5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7200" y="4149090"/>
            <a:ext cx="784225" cy="84137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Приказ </a:t>
            </a:r>
            <a:r>
              <a:rPr lang="ru-RU" alt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Минпросвещения</a:t>
            </a:r>
            <a:r>
              <a:rPr lang="ru-RU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России </a:t>
            </a:r>
            <a:r>
              <a:rPr lang="en-US" alt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</a:t>
            </a:r>
            <a: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08.10</a:t>
            </a:r>
            <a: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.2025 </a:t>
            </a:r>
            <a:r>
              <a:rPr lang="en-US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№</a:t>
            </a:r>
            <a:r>
              <a:rPr lang="ru-RU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729</a:t>
            </a:r>
            <a:b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en-US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Среднее общее образование</a:t>
            </a:r>
            <a:endParaRPr lang="ru-RU" altLang="en-US" sz="2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8" name="object 48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583168" y="24382"/>
            <a:ext cx="551687" cy="6833616"/>
          </a:xfrm>
          <a:prstGeom prst="rect">
            <a:avLst/>
          </a:prstGeom>
        </p:spPr>
      </p:pic>
      <p:sp>
        <p:nvSpPr>
          <p:cNvPr id="7" name="Замещающее содержимое 2"/>
          <p:cNvSpPr>
            <a:spLocks noGrp="1"/>
          </p:cNvSpPr>
          <p:nvPr/>
        </p:nvSpPr>
        <p:spPr>
          <a:xfrm>
            <a:off x="251460" y="2342515"/>
            <a:ext cx="8150225" cy="310270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6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изменена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позиция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количеству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часов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учебному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предмету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Физическая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классе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- 68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часов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(2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часа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неделю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endParaRPr lang="en-US" altLang="ru-RU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классе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- 68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часов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(2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часа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неделю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en-US" altLang="ru-RU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Общее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число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часов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рекомендованных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изучения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вариативных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модулей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физической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</a:t>
            </a:r>
            <a:r>
              <a:rPr lang="ru-RU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классе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- 34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часа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(1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час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неделю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классе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34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часа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(1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час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неделю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en-US" altLang="ru-RU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этом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число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часов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рекомендованных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изучения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физической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рамках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универсального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профиля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, - 204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часа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классе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- 102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часа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(3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часа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неделю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классе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- 102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часа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(3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часа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неделю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en-US" altLang="ru-RU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овое поле 8"/>
          <p:cNvSpPr txBox="1"/>
          <p:nvPr/>
        </p:nvSpPr>
        <p:spPr>
          <a:xfrm>
            <a:off x="1547495" y="1485265"/>
            <a:ext cx="6609080" cy="52197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ru-RU" altLang="en-US" sz="28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учебный предмет «Физическая культура»</a:t>
            </a:r>
            <a:endParaRPr lang="ru-RU" altLang="en-US" sz="280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32" name="object 3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5477" y="1268615"/>
            <a:ext cx="854710" cy="79565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Приказ </a:t>
            </a:r>
            <a:r>
              <a:rPr lang="ru-RU" alt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Минпросвещения</a:t>
            </a:r>
            <a:r>
              <a:rPr lang="ru-RU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России от 08.10.2025 №729 </a:t>
            </a:r>
            <a:r>
              <a:rPr lang="en-US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</a:t>
            </a:r>
            <a: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10.11.2025 </a:t>
            </a:r>
            <a:r>
              <a:rPr lang="en-US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№</a:t>
            </a:r>
            <a: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808</a:t>
            </a:r>
            <a:b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en-US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Среднее </a:t>
            </a:r>
            <a:r>
              <a:rPr lang="ru-RU" altLang="en-US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общее образование</a:t>
            </a:r>
            <a:endParaRPr lang="ru-RU" altLang="en-US" sz="2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395605" y="2925445"/>
            <a:ext cx="7930515" cy="3402330"/>
          </a:xfrm>
          <a:ln>
            <a:solidFill>
              <a:schemeClr val="accent1"/>
            </a:solidFill>
          </a:ln>
        </p:spPr>
        <p:txBody>
          <a:bodyPr>
            <a:normAutofit fontScale="70000" lnSpcReduction="20000"/>
          </a:bodyPr>
          <a:lstStyle/>
          <a:p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сентября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2026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классе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должна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реализовываться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учебному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предмету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Обществознание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(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базовый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утвержденная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</a:t>
            </a:r>
            <a:r>
              <a:rPr lang="en-US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 </a:t>
            </a:r>
            <a:r>
              <a:rPr lang="en-US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729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часов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неделю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всего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68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часов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классе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данная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будет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реализовываться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сентября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2027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неделю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всего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34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часа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классе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2026/2027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учебном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продолжает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реализовываться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учебному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предмету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Обществознание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(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базовый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предыдущего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часов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неделю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всего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68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часов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8" name="object 48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583168" y="24382"/>
            <a:ext cx="551687" cy="6833616"/>
          </a:xfrm>
          <a:prstGeom prst="rect">
            <a:avLst/>
          </a:prstGeom>
        </p:spPr>
      </p:pic>
      <p:sp>
        <p:nvSpPr>
          <p:cNvPr id="9" name="Текстовое поле 8"/>
          <p:cNvSpPr txBox="1"/>
          <p:nvPr>
            <p:custDataLst>
              <p:tags r:id="rId2"/>
            </p:custDataLst>
          </p:nvPr>
        </p:nvSpPr>
        <p:spPr>
          <a:xfrm>
            <a:off x="1403350" y="1772920"/>
            <a:ext cx="6609080" cy="95313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ru-RU" altLang="en-US" sz="28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учебный предмет «Обществознание» (базовый уровень)</a:t>
            </a:r>
            <a:endParaRPr lang="ru-RU" altLang="en-US" sz="280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35" name="object 3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9622" y="1700910"/>
            <a:ext cx="620395" cy="61912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57200" y="274955"/>
            <a:ext cx="8229600" cy="649605"/>
          </a:xfrm>
          <a:prstGeom prst="rect">
            <a:avLst/>
          </a:prstGeom>
        </p:spPr>
        <p:txBody>
          <a:bodyPr vert="horz" wrap="square" lIns="0" tIns="65735" rIns="0" bIns="0" rtlCol="0">
            <a:noAutofit/>
          </a:bodyPr>
          <a:lstStyle/>
          <a:p>
            <a:pPr marL="189865">
              <a:lnSpc>
                <a:spcPct val="100000"/>
              </a:lnSpc>
              <a:spcBef>
                <a:spcPts val="100"/>
              </a:spcBef>
            </a:pPr>
            <a:endParaRPr sz="2400" b="1"/>
          </a:p>
        </p:txBody>
      </p:sp>
      <p:pic>
        <p:nvPicPr>
          <p:cNvPr id="5" name="Замещающее содержимое 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51520" y="1052736"/>
            <a:ext cx="8229600" cy="437578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8" name="object 4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83168" y="24382"/>
            <a:ext cx="551687" cy="683361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095" y="218440"/>
            <a:ext cx="8085455" cy="61849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важно сделать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460433" y="-3050"/>
            <a:ext cx="681430" cy="6832597"/>
          </a:xfrm>
          <a:prstGeom prst="rect">
            <a:avLst/>
          </a:prstGeom>
        </p:spPr>
      </p:pic>
      <p:sp>
        <p:nvSpPr>
          <p:cNvPr id="5" name="Замещающее содержимое 4"/>
          <p:cNvSpPr>
            <a:spLocks noGrp="1"/>
          </p:cNvSpPr>
          <p:nvPr>
            <p:ph idx="1"/>
          </p:nvPr>
        </p:nvSpPr>
        <p:spPr>
          <a:xfrm>
            <a:off x="252095" y="980728"/>
            <a:ext cx="8085455" cy="4886320"/>
          </a:xfrm>
          <a:ln>
            <a:solidFill>
              <a:schemeClr val="accent1"/>
            </a:solidFill>
          </a:ln>
        </p:spPr>
        <p:txBody>
          <a:bodyPr>
            <a:normAutofit fontScale="57500" lnSpcReduction="20000"/>
          </a:bodyPr>
          <a:lstStyle/>
          <a:p>
            <a:pPr marL="0" indent="0">
              <a:buNone/>
            </a:pP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2.1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приведение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начального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основного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среднего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приказами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октября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2025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729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ноября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2025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808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учетом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изменениях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направленных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письмом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марта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2026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03-320.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2.2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проработать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создания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профильных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региональном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уровне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субъектах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где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было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выявлено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профильных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ходе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мониторинга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эффективности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профильных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2.3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изучению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произведений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отечественного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кинематографа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модернизации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</a:t>
            </a:r>
            <a:r>
              <a:rPr lang="en-US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методическом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сопровождении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школьных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общеобразовательных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организациях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образовательном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мещающее содержимое 12"/>
          <p:cNvSpPr>
            <a:spLocks noGrp="1"/>
          </p:cNvSpPr>
          <p:nvPr>
            <p:ph idx="1"/>
          </p:nvPr>
        </p:nvSpPr>
        <p:spPr>
          <a:xfrm>
            <a:off x="457199" y="1778000"/>
            <a:ext cx="5410835" cy="2624455"/>
          </a:xfrm>
          <a:ln>
            <a:solidFill>
              <a:schemeClr val="accent1"/>
            </a:solidFill>
          </a:ln>
        </p:spPr>
        <p:txBody>
          <a:bodyPr>
            <a:normAutofit fontScale="80000" lnSpcReduction="10000"/>
          </a:bodyPr>
          <a:lstStyle/>
          <a:p>
            <a:pPr marL="16510" marR="140335">
              <a:lnSpc>
                <a:spcPts val="1730"/>
              </a:lnSpc>
              <a:spcBef>
                <a:spcPts val="290"/>
              </a:spcBef>
            </a:pP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Приказ</a:t>
            </a:r>
            <a:r>
              <a:rPr sz="1600" spc="12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Минпросвещения</a:t>
            </a:r>
            <a:r>
              <a:rPr sz="1600" spc="8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России</a:t>
            </a:r>
            <a:r>
              <a:rPr sz="1600" spc="16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от</a:t>
            </a:r>
            <a:r>
              <a:rPr sz="1600" b="1" spc="125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8</a:t>
            </a:r>
            <a:r>
              <a:rPr sz="1600" b="1" spc="15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октября</a:t>
            </a:r>
            <a:r>
              <a:rPr sz="1600" b="1" spc="215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2025</a:t>
            </a:r>
            <a:r>
              <a:rPr sz="1600" b="1" spc="95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b="1" spc="-6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г.</a:t>
            </a:r>
            <a:r>
              <a:rPr sz="1600" b="1" spc="-5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№</a:t>
            </a:r>
            <a:r>
              <a:rPr sz="1600" b="1" spc="12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b="1" spc="-25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729</a:t>
            </a:r>
            <a:r>
              <a:rPr lang="ru-RU" sz="1600" spc="-25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 </a:t>
            </a:r>
            <a:endParaRPr lang="ru-RU" sz="1600" spc="-25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marL="16510" marR="140335">
              <a:lnSpc>
                <a:spcPts val="1730"/>
              </a:lnSpc>
              <a:spcBef>
                <a:spcPts val="290"/>
              </a:spcBef>
            </a:pP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Приказ</a:t>
            </a:r>
            <a:r>
              <a:rPr sz="1600" spc="12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Минпросвещения</a:t>
            </a:r>
            <a:r>
              <a:rPr sz="1600" spc="8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России</a:t>
            </a:r>
            <a:r>
              <a:rPr sz="1600" spc="165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от</a:t>
            </a:r>
            <a:r>
              <a:rPr sz="1600" b="1" spc="125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10</a:t>
            </a:r>
            <a:r>
              <a:rPr sz="1600" b="1" spc="15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ноября</a:t>
            </a:r>
            <a:r>
              <a:rPr sz="1600" b="1" spc="135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2025</a:t>
            </a:r>
            <a:r>
              <a:rPr sz="1600" b="1" spc="15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г.</a:t>
            </a:r>
            <a:r>
              <a:rPr sz="1600" b="1" spc="8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№</a:t>
            </a:r>
            <a:r>
              <a:rPr sz="1600" b="1" spc="35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b="1" spc="-25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808</a:t>
            </a:r>
            <a:endParaRPr sz="1600" b="1" spc="-2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625"/>
              </a:lnSpc>
              <a:buNone/>
            </a:pP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«О</a:t>
            </a:r>
            <a:r>
              <a:rPr sz="1600" spc="-45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внесении</a:t>
            </a:r>
            <a:r>
              <a:rPr sz="1600" spc="19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изменений</a:t>
            </a:r>
            <a:r>
              <a:rPr sz="1600" spc="254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</a:t>
            </a:r>
            <a:r>
              <a:rPr sz="1600" spc="-3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некоторые</a:t>
            </a:r>
            <a:r>
              <a:rPr sz="1600" spc="6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spc="-1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приказы</a:t>
            </a:r>
            <a:r>
              <a:rPr sz="1600" spc="235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spc="-1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Министерства</a:t>
            </a:r>
            <a:endParaRPr sz="1600" b="0" spc="-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5080" indent="0">
              <a:lnSpc>
                <a:spcPts val="1730"/>
              </a:lnSpc>
              <a:spcBef>
                <a:spcPts val="100"/>
              </a:spcBef>
              <a:buNone/>
            </a:pP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просвещения</a:t>
            </a:r>
            <a:r>
              <a:rPr sz="1600" spc="285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Российской</a:t>
            </a:r>
            <a:r>
              <a:rPr sz="1600" spc="7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Федерации,</a:t>
            </a:r>
            <a:r>
              <a:rPr sz="1600" spc="185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касающиеся</a:t>
            </a:r>
            <a:r>
              <a:rPr sz="1600" spc="9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spc="-1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федеральных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образовательных</a:t>
            </a:r>
            <a:r>
              <a:rPr sz="1600" spc="2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программ</a:t>
            </a:r>
            <a:r>
              <a:rPr sz="1600" spc="204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начального</a:t>
            </a:r>
            <a:r>
              <a:rPr sz="1600" spc="13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общего</a:t>
            </a:r>
            <a:r>
              <a:rPr sz="1600" spc="6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spc="-1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образования,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основного</a:t>
            </a:r>
            <a:r>
              <a:rPr sz="1600" spc="13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общего</a:t>
            </a:r>
            <a:r>
              <a:rPr sz="1600" spc="135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образования</a:t>
            </a:r>
            <a:r>
              <a:rPr sz="1600" spc="235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</a:t>
            </a:r>
            <a:r>
              <a:rPr sz="1600" spc="55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среднего</a:t>
            </a:r>
            <a:r>
              <a:rPr sz="1600" spc="135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общего</a:t>
            </a:r>
            <a:r>
              <a:rPr sz="1600" spc="13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spc="-1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образования»</a:t>
            </a:r>
            <a:endParaRPr sz="1600" b="0" spc="-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12065">
              <a:lnSpc>
                <a:spcPts val="1730"/>
              </a:lnSpc>
              <a:spcBef>
                <a:spcPts val="1210"/>
              </a:spcBef>
            </a:pP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Письмо</a:t>
            </a:r>
            <a:r>
              <a:rPr sz="1600" b="1" spc="16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Минпросвещения</a:t>
            </a:r>
            <a:r>
              <a:rPr sz="1600" b="1" spc="6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России</a:t>
            </a:r>
            <a:r>
              <a:rPr sz="1600" b="1" spc="14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от</a:t>
            </a:r>
            <a:r>
              <a:rPr sz="1600" b="1" spc="105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 марта</a:t>
            </a:r>
            <a:r>
              <a:rPr sz="1600" b="1" spc="235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2026 г.</a:t>
            </a:r>
            <a:r>
              <a:rPr sz="1600" b="1" spc="6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№</a:t>
            </a:r>
            <a:r>
              <a:rPr sz="1600" b="1" spc="105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03-</a:t>
            </a:r>
            <a:r>
              <a:rPr sz="1600" b="1" spc="-25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320</a:t>
            </a:r>
            <a:r>
              <a:rPr sz="1600" spc="-25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 направлении</a:t>
            </a:r>
            <a:r>
              <a:rPr sz="1600" spc="27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информации</a:t>
            </a:r>
            <a:r>
              <a:rPr sz="1600" spc="27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об</a:t>
            </a:r>
            <a:r>
              <a:rPr sz="1600" spc="-2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изменениях</a:t>
            </a:r>
            <a:r>
              <a:rPr sz="1600" spc="29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</a:t>
            </a:r>
            <a:r>
              <a:rPr sz="1600" spc="-3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spc="-1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федеральных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образовательных</a:t>
            </a:r>
            <a:r>
              <a:rPr sz="1600" spc="215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spc="-1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программах</a:t>
            </a:r>
            <a:r>
              <a:rPr sz="1600" spc="29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начального</a:t>
            </a:r>
            <a:r>
              <a:rPr sz="1600" spc="21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общего,</a:t>
            </a:r>
            <a:r>
              <a:rPr sz="1600" spc="65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spc="-1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основного</a:t>
            </a:r>
            <a:r>
              <a:rPr lang="ru-RU" sz="1600" spc="-1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общего</a:t>
            </a:r>
            <a:r>
              <a:rPr sz="1600" spc="13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</a:t>
            </a:r>
            <a:r>
              <a:rPr sz="1600" spc="55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среднего</a:t>
            </a:r>
            <a:r>
              <a:rPr sz="1600" spc="13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общего</a:t>
            </a:r>
            <a:r>
              <a:rPr sz="1600" spc="13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spc="-1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образования</a:t>
            </a:r>
            <a:endParaRPr lang="ru-RU" altLang="en-US" sz="1600" spc="-10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96265" y="116205"/>
            <a:ext cx="7857490" cy="1454150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R="5080" algn="ctr">
              <a:lnSpc>
                <a:spcPct val="90000"/>
              </a:lnSpc>
              <a:spcBef>
                <a:spcPts val="375"/>
              </a:spcBef>
            </a:pPr>
            <a:r>
              <a:rPr sz="24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И</a:t>
            </a:r>
            <a:r>
              <a:rPr lang="ru-RU" sz="24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зменения в приказы Минпросвещения России, касающиеся федеральных образовательных программ начального общего, основного общего, </a:t>
            </a:r>
            <a:r>
              <a:rPr lang="ru-RU" sz="2400" b="1" spc="-1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сренего</a:t>
            </a:r>
            <a:r>
              <a:rPr lang="ru-RU" sz="2400" b="1" spc="-1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</a:t>
            </a:r>
            <a:r>
              <a:rPr lang="ru-RU" sz="24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общего образования</a:t>
            </a:r>
            <a:endParaRPr lang="ru-RU" sz="2400" b="1" spc="-1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  <a:sym typeface="+mn-ea"/>
            </a:endParaRPr>
          </a:p>
        </p:txBody>
      </p:sp>
      <p:pic>
        <p:nvPicPr>
          <p:cNvPr id="39" name="object 39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583168" y="24382"/>
            <a:ext cx="551687" cy="6833616"/>
          </a:xfrm>
          <a:prstGeom prst="rect">
            <a:avLst/>
          </a:prstGeom>
        </p:spPr>
      </p:pic>
      <p:pic>
        <p:nvPicPr>
          <p:cNvPr id="14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68035" y="1700530"/>
            <a:ext cx="2174240" cy="2809875"/>
          </a:xfrm>
          <a:prstGeom prst="rect">
            <a:avLst/>
          </a:prstGeom>
        </p:spPr>
      </p:pic>
      <p:pic>
        <p:nvPicPr>
          <p:cNvPr id="40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00470" y="2708910"/>
            <a:ext cx="1974850" cy="2568575"/>
          </a:xfrm>
          <a:prstGeom prst="rect">
            <a:avLst/>
          </a:prstGeom>
        </p:spPr>
      </p:pic>
      <p:pic>
        <p:nvPicPr>
          <p:cNvPr id="41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32270" y="4076700"/>
            <a:ext cx="1976120" cy="2504440"/>
          </a:xfrm>
          <a:prstGeom prst="rect">
            <a:avLst/>
          </a:prstGeom>
        </p:spPr>
      </p:pic>
      <p:sp>
        <p:nvSpPr>
          <p:cNvPr id="42" name="object 4"/>
          <p:cNvSpPr/>
          <p:nvPr/>
        </p:nvSpPr>
        <p:spPr>
          <a:xfrm>
            <a:off x="457200" y="4796790"/>
            <a:ext cx="5843270" cy="1585595"/>
          </a:xfrm>
          <a:custGeom>
            <a:avLst/>
            <a:gdLst/>
            <a:ahLst/>
            <a:cxnLst/>
            <a:rect l="l" t="t" r="r" b="b"/>
            <a:pathLst>
              <a:path w="8563610" h="1585595">
                <a:moveTo>
                  <a:pt x="8563229" y="0"/>
                </a:moveTo>
                <a:lnTo>
                  <a:pt x="0" y="0"/>
                </a:lnTo>
                <a:lnTo>
                  <a:pt x="0" y="1585468"/>
                </a:lnTo>
                <a:lnTo>
                  <a:pt x="8563229" y="1585468"/>
                </a:lnTo>
                <a:lnTo>
                  <a:pt x="8563229" y="0"/>
                </a:lnTo>
                <a:close/>
              </a:path>
            </a:pathLst>
          </a:custGeom>
          <a:solidFill>
            <a:srgbClr val="8897E6">
              <a:alpha val="25881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3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27138" y="5085245"/>
            <a:ext cx="865708" cy="865708"/>
          </a:xfrm>
          <a:prstGeom prst="rect">
            <a:avLst/>
          </a:prstGeom>
        </p:spPr>
      </p:pic>
      <p:sp>
        <p:nvSpPr>
          <p:cNvPr id="44" name="object 5"/>
          <p:cNvSpPr txBox="1"/>
          <p:nvPr/>
        </p:nvSpPr>
        <p:spPr>
          <a:xfrm>
            <a:off x="1835150" y="4974590"/>
            <a:ext cx="4411980" cy="98488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ts val="2290"/>
              </a:lnSpc>
              <a:spcBef>
                <a:spcPts val="130"/>
              </a:spcBef>
            </a:pPr>
            <a:r>
              <a:rPr sz="1600" b="1" dirty="0">
                <a:latin typeface="Arial" panose="020B0604020202020204"/>
                <a:cs typeface="Arial" panose="020B0604020202020204"/>
              </a:rPr>
              <a:t>Задача:</a:t>
            </a:r>
            <a:r>
              <a:rPr sz="1600" b="1" spc="-100" dirty="0">
                <a:latin typeface="Arial" panose="020B0604020202020204"/>
                <a:cs typeface="Arial" panose="020B0604020202020204"/>
              </a:rPr>
              <a:t> </a:t>
            </a:r>
            <a:r>
              <a:rPr sz="1600" dirty="0">
                <a:latin typeface="Microsoft Sans Serif" panose="020B0604020202020204"/>
                <a:cs typeface="Microsoft Sans Serif" panose="020B0604020202020204"/>
              </a:rPr>
              <a:t>привести</a:t>
            </a:r>
            <a:r>
              <a:rPr sz="1600" spc="-80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600" dirty="0"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600" spc="-30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600" spc="-10" dirty="0">
                <a:latin typeface="Microsoft Sans Serif" panose="020B0604020202020204"/>
                <a:cs typeface="Microsoft Sans Serif" panose="020B0604020202020204"/>
              </a:rPr>
              <a:t>соответствие</a:t>
            </a:r>
            <a:endParaRPr sz="1600" dirty="0">
              <a:latin typeface="Microsoft Sans Serif" panose="020B0604020202020204"/>
              <a:cs typeface="Microsoft Sans Serif" panose="020B0604020202020204"/>
            </a:endParaRPr>
          </a:p>
          <a:p>
            <a:pPr marL="12700" marR="5080">
              <a:lnSpc>
                <a:spcPct val="89000"/>
              </a:lnSpc>
              <a:spcBef>
                <a:spcPts val="150"/>
              </a:spcBef>
            </a:pPr>
            <a:r>
              <a:rPr sz="1600" spc="-10" dirty="0">
                <a:latin typeface="Microsoft Sans Serif" panose="020B0604020202020204"/>
                <a:cs typeface="Microsoft Sans Serif" panose="020B0604020202020204"/>
              </a:rPr>
              <a:t>образовательные</a:t>
            </a:r>
            <a:r>
              <a:rPr sz="1600" spc="-45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600" spc="-10" dirty="0">
                <a:latin typeface="Microsoft Sans Serif" panose="020B0604020202020204"/>
                <a:cs typeface="Microsoft Sans Serif" panose="020B0604020202020204"/>
              </a:rPr>
              <a:t>программы </a:t>
            </a:r>
            <a:r>
              <a:rPr sz="1600" dirty="0">
                <a:latin typeface="Microsoft Sans Serif" panose="020B0604020202020204"/>
                <a:cs typeface="Microsoft Sans Serif" panose="020B0604020202020204"/>
              </a:rPr>
              <a:t>начального</a:t>
            </a:r>
            <a:r>
              <a:rPr sz="1600" spc="-150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600" dirty="0">
                <a:latin typeface="Microsoft Sans Serif" panose="020B0604020202020204"/>
                <a:cs typeface="Microsoft Sans Serif" panose="020B0604020202020204"/>
              </a:rPr>
              <a:t>общего,</a:t>
            </a:r>
            <a:r>
              <a:rPr sz="1600" spc="-30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600" dirty="0">
                <a:latin typeface="Microsoft Sans Serif" panose="020B0604020202020204"/>
                <a:cs typeface="Microsoft Sans Serif" panose="020B0604020202020204"/>
              </a:rPr>
              <a:t>основного</a:t>
            </a:r>
            <a:r>
              <a:rPr sz="1600" spc="-150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600" spc="-10" dirty="0">
                <a:latin typeface="Microsoft Sans Serif" panose="020B0604020202020204"/>
                <a:cs typeface="Microsoft Sans Serif" panose="020B0604020202020204"/>
              </a:rPr>
              <a:t>общего </a:t>
            </a:r>
            <a:r>
              <a:rPr sz="1600" dirty="0">
                <a:latin typeface="Microsoft Sans Serif" panose="020B0604020202020204"/>
                <a:cs typeface="Microsoft Sans Serif" panose="020B0604020202020204"/>
              </a:rPr>
              <a:t>и среднего</a:t>
            </a:r>
            <a:r>
              <a:rPr sz="1600" spc="-145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600" dirty="0">
                <a:latin typeface="Microsoft Sans Serif" panose="020B0604020202020204"/>
                <a:cs typeface="Microsoft Sans Serif" panose="020B0604020202020204"/>
              </a:rPr>
              <a:t>общего</a:t>
            </a:r>
            <a:r>
              <a:rPr sz="1600" spc="10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600" spc="-10" dirty="0">
                <a:latin typeface="Microsoft Sans Serif" panose="020B0604020202020204"/>
                <a:cs typeface="Microsoft Sans Serif" panose="020B0604020202020204"/>
              </a:rPr>
              <a:t>образования</a:t>
            </a:r>
            <a:endParaRPr sz="1600" spc="-10" dirty="0"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Приказ </a:t>
            </a:r>
            <a:r>
              <a:rPr lang="ru-RU" alt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Минпросвещения</a:t>
            </a:r>
            <a:r>
              <a:rPr lang="ru-RU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России от 08.10.2025 №729</a:t>
            </a:r>
            <a:br>
              <a:rPr lang="ru-RU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en-US" sz="2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Начальное общее образование</a:t>
            </a:r>
            <a:endParaRPr lang="ru-RU" altLang="en-US" sz="24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251460" y="1619250"/>
            <a:ext cx="5694045" cy="2764155"/>
          </a:xfrm>
          <a:ln>
            <a:solidFill>
              <a:schemeClr val="accent1"/>
            </a:solidFill>
          </a:ln>
        </p:spPr>
        <p:txBody>
          <a:bodyPr>
            <a:normAutofit fontScale="47500" lnSpcReduction="10000"/>
          </a:bodyPr>
          <a:lstStyle/>
          <a:p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Установлена возможность сокращения общего количества часов в 1 классе, рекомендованных для изучения учебных предметов «Русский язык», «Литературное чтение», «Математика», «Окружающий мир», «Изобразительное искусство», «Музыка», «Труд (технология», и определена максимально допустимая норма  сокращения в процентах</a:t>
            </a:r>
            <a:endParaRPr lang="ru-RU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по организации процесса обучения в первом классе в адаптационный период (Письмо Минпросвещения России от 1 июля 2025 г. № 03-1326)</a:t>
            </a:r>
            <a:endParaRPr lang="ru-RU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8" name="object 48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583168" y="24382"/>
            <a:ext cx="551687" cy="6833616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384810" y="4882515"/>
            <a:ext cx="5692775" cy="1221105"/>
          </a:xfrm>
          <a:custGeom>
            <a:avLst/>
            <a:gdLst/>
            <a:ahLst/>
            <a:cxnLst/>
            <a:rect l="l" t="t" r="r" b="b"/>
            <a:pathLst>
              <a:path w="8563610" h="1585595">
                <a:moveTo>
                  <a:pt x="8563229" y="0"/>
                </a:moveTo>
                <a:lnTo>
                  <a:pt x="0" y="0"/>
                </a:lnTo>
                <a:lnTo>
                  <a:pt x="0" y="1585468"/>
                </a:lnTo>
                <a:lnTo>
                  <a:pt x="8563229" y="1585468"/>
                </a:lnTo>
                <a:lnTo>
                  <a:pt x="8563229" y="0"/>
                </a:lnTo>
                <a:close/>
              </a:path>
            </a:pathLst>
          </a:custGeom>
          <a:solidFill>
            <a:srgbClr val="8897E6">
              <a:alpha val="25881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7138" y="5085245"/>
            <a:ext cx="865708" cy="865708"/>
          </a:xfrm>
          <a:prstGeom prst="rect">
            <a:avLst/>
          </a:prstGeom>
        </p:spPr>
      </p:pic>
      <p:sp>
        <p:nvSpPr>
          <p:cNvPr id="6" name="object 5"/>
          <p:cNvSpPr txBox="1"/>
          <p:nvPr/>
        </p:nvSpPr>
        <p:spPr>
          <a:xfrm>
            <a:off x="1888490" y="5301615"/>
            <a:ext cx="3980815" cy="775970"/>
          </a:xfrm>
          <a:prstGeom prst="rect">
            <a:avLst/>
          </a:prstGeom>
        </p:spPr>
        <p:txBody>
          <a:bodyPr vert="horz" wrap="square" lIns="0" tIns="16510" rIns="0" bIns="0" rtlCol="0">
            <a:noAutofit/>
          </a:bodyPr>
          <a:lstStyle/>
          <a:p>
            <a:pPr marL="12700">
              <a:lnSpc>
                <a:spcPts val="2290"/>
              </a:lnSpc>
              <a:spcBef>
                <a:spcPts val="130"/>
              </a:spcBef>
            </a:pPr>
            <a:r>
              <a:rPr lang="ru-RU" sz="1600" b="1" dirty="0">
                <a:latin typeface="Arial" panose="020B0604020202020204"/>
                <a:cs typeface="Arial" panose="020B0604020202020204"/>
              </a:rPr>
              <a:t>Содержание учебных предметов не меняетя!</a:t>
            </a:r>
            <a:endParaRPr lang="ru-RU" sz="1600" b="1" dirty="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ts val="2290"/>
              </a:lnSpc>
              <a:spcBef>
                <a:spcPts val="130"/>
              </a:spcBef>
            </a:pPr>
            <a:endParaRPr lang="ru-RU" sz="1600" spc="-10" dirty="0">
              <a:latin typeface="Microsoft Sans Serif" panose="020B0604020202020204"/>
              <a:cs typeface="Microsoft Sans Serif" panose="020B0604020202020204"/>
            </a:endParaRPr>
          </a:p>
        </p:txBody>
      </p:sp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080" y="2021840"/>
            <a:ext cx="2383790" cy="32797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Приказ </a:t>
            </a:r>
            <a:r>
              <a:rPr lang="ru-RU" alt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Минпросвещения</a:t>
            </a:r>
            <a:r>
              <a:rPr lang="ru-RU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России от 08.10.2025 №729</a:t>
            </a:r>
            <a:br>
              <a:rPr lang="ru-RU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en-US" sz="2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Начальное общее образование</a:t>
            </a:r>
            <a:endParaRPr lang="ru-RU" altLang="en-US" sz="24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251460" y="2708910"/>
            <a:ext cx="7930515" cy="1587500"/>
          </a:xfrm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ru-RU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Внесены изменения в проверяемые требования к результатам освоения ООП, а также проверяемые элементы содержания </a:t>
            </a:r>
            <a:endParaRPr lang="ru-RU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8" name="object 48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583168" y="24382"/>
            <a:ext cx="551687" cy="6833616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750" y="1628775"/>
            <a:ext cx="598170" cy="676910"/>
          </a:xfrm>
          <a:prstGeom prst="rect">
            <a:avLst/>
          </a:prstGeom>
        </p:spPr>
      </p:pic>
      <p:sp>
        <p:nvSpPr>
          <p:cNvPr id="9" name="Текстовое поле 8"/>
          <p:cNvSpPr txBox="1"/>
          <p:nvPr/>
        </p:nvSpPr>
        <p:spPr>
          <a:xfrm>
            <a:off x="1403350" y="1772920"/>
            <a:ext cx="6609080" cy="52197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ru-RU" altLang="en-US" sz="28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учебный предмет «Литературное чтение»</a:t>
            </a:r>
            <a:endParaRPr lang="ru-RU" altLang="en-US" sz="280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Приказ </a:t>
            </a:r>
            <a:r>
              <a:rPr lang="ru-RU" alt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Минпросвещения</a:t>
            </a:r>
            <a:r>
              <a:rPr lang="ru-RU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России от 08.10.2025 №729</a:t>
            </a:r>
            <a:br>
              <a:rPr lang="ru-RU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Основное общее образование</a:t>
            </a:r>
            <a:endParaRPr lang="ru-RU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395605" y="2564765"/>
            <a:ext cx="7930515" cy="1224275"/>
          </a:xfrm>
          <a:ln>
            <a:solidFill>
              <a:schemeClr val="accent1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ru-RU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9 классе изменена тема урока № 75</a:t>
            </a:r>
            <a:endParaRPr lang="ru-RU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Сорректированы</a:t>
            </a:r>
            <a:r>
              <a:rPr lang="ru-RU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таблицы «Проверяемые элементы содержания (для 5 и 9 классов) </a:t>
            </a:r>
            <a:endParaRPr lang="ru-RU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8" name="object 48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583168" y="24382"/>
            <a:ext cx="551687" cy="6833616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750" y="1628775"/>
            <a:ext cx="598170" cy="676910"/>
          </a:xfrm>
          <a:prstGeom prst="rect">
            <a:avLst/>
          </a:prstGeom>
        </p:spPr>
      </p:pic>
      <p:sp>
        <p:nvSpPr>
          <p:cNvPr id="9" name="Текстовое поле 8"/>
          <p:cNvSpPr txBox="1"/>
          <p:nvPr/>
        </p:nvSpPr>
        <p:spPr>
          <a:xfrm>
            <a:off x="1403350" y="1772920"/>
            <a:ext cx="6609080" cy="52197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ru-RU" altLang="en-US" sz="28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учебный предмет «Литература»</a:t>
            </a:r>
            <a:endParaRPr lang="ru-RU" altLang="en-US" sz="280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1331595" y="4418965"/>
            <a:ext cx="6609080" cy="52197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ru-RU" altLang="en-US" sz="28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учебный предмет «География»</a:t>
            </a:r>
            <a:endParaRPr lang="ru-RU" altLang="en-US" sz="280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34" name="object 3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0397" y="4308360"/>
            <a:ext cx="747395" cy="742950"/>
          </a:xfrm>
          <a:prstGeom prst="rect">
            <a:avLst/>
          </a:prstGeom>
        </p:spPr>
      </p:pic>
      <p:sp>
        <p:nvSpPr>
          <p:cNvPr id="7" name="Замещающее содержимое 2"/>
          <p:cNvSpPr>
            <a:spLocks noGrp="1"/>
          </p:cNvSpPr>
          <p:nvPr/>
        </p:nvSpPr>
        <p:spPr>
          <a:xfrm>
            <a:off x="323215" y="5157470"/>
            <a:ext cx="7930515" cy="129586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8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Внесены изменения в части вновь принятых нормативных документов в области пространственного развития страны, энергетики, лесного комплекса</a:t>
            </a:r>
            <a:endParaRPr lang="ru-RU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Изменены некоторые формулировки уроков</a:t>
            </a:r>
            <a:endParaRPr lang="ru-RU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Приказ </a:t>
            </a:r>
            <a:r>
              <a:rPr lang="ru-RU" alt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Минпросвещения</a:t>
            </a:r>
            <a:r>
              <a:rPr lang="ru-RU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России от 08.10.2025 №729 и от 10.11.2025 №808</a:t>
            </a:r>
            <a:br>
              <a:rPr lang="ru-RU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Основное общее образование</a:t>
            </a:r>
            <a:endParaRPr lang="ru-RU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395605" y="2564765"/>
            <a:ext cx="7930515" cy="1124585"/>
          </a:xfrm>
          <a:ln>
            <a:solidFill>
              <a:schemeClr val="accent1"/>
            </a:solidFill>
          </a:ln>
        </p:spPr>
        <p:txBody>
          <a:bodyPr>
            <a:normAutofit fontScale="97500"/>
          </a:bodyPr>
          <a:lstStyle/>
          <a:p>
            <a:r>
              <a:rPr lang="ru-RU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 рабочая программа (углублённый уровень) дополнена разделом «</a:t>
            </a:r>
            <a:r>
              <a:rPr lang="ru-RU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Имунная</a:t>
            </a:r>
            <a:r>
              <a:rPr lang="ru-RU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система»</a:t>
            </a:r>
            <a:endParaRPr lang="ru-RU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8" name="object 48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583168" y="24382"/>
            <a:ext cx="551687" cy="6833616"/>
          </a:xfrm>
          <a:prstGeom prst="rect">
            <a:avLst/>
          </a:prstGeom>
        </p:spPr>
      </p:pic>
      <p:sp>
        <p:nvSpPr>
          <p:cNvPr id="9" name="Текстовое поле 8"/>
          <p:cNvSpPr txBox="1"/>
          <p:nvPr>
            <p:custDataLst>
              <p:tags r:id="rId2"/>
            </p:custDataLst>
          </p:nvPr>
        </p:nvSpPr>
        <p:spPr>
          <a:xfrm>
            <a:off x="1403350" y="1772920"/>
            <a:ext cx="6609080" cy="52197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ru-RU" altLang="en-US" sz="28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учебный предмет «Биология»</a:t>
            </a:r>
            <a:endParaRPr lang="ru-RU" altLang="en-US" sz="280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Текстовое поле 4"/>
          <p:cNvSpPr txBox="1"/>
          <p:nvPr>
            <p:custDataLst>
              <p:tags r:id="rId3"/>
            </p:custDataLst>
          </p:nvPr>
        </p:nvSpPr>
        <p:spPr>
          <a:xfrm>
            <a:off x="1331595" y="4418965"/>
            <a:ext cx="6609080" cy="52197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ru-RU" altLang="en-US" sz="28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учебный предмет «Труд (технология)»</a:t>
            </a:r>
            <a:endParaRPr lang="ru-RU" altLang="en-US" sz="280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" name="Замещающее содержимое 2"/>
          <p:cNvSpPr>
            <a:spLocks noGrp="1"/>
          </p:cNvSpPr>
          <p:nvPr/>
        </p:nvSpPr>
        <p:spPr>
          <a:xfrm>
            <a:off x="323215" y="5157470"/>
            <a:ext cx="7930515" cy="156591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95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Установлено право общеобразовательным организациям </a:t>
            </a:r>
            <a:r>
              <a:rPr lang="ru-RU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</a:t>
            </a:r>
            <a:r>
              <a:rPr lang="ru-RU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определять последовательность изучения модулей и количество часов их освоения </a:t>
            </a:r>
            <a:r>
              <a:rPr lang="ru-RU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сохранении общего количества часов</a:t>
            </a:r>
            <a:endParaRPr lang="ru-RU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4" name="object 4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0525" y="1675130"/>
            <a:ext cx="827405" cy="614680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9750" y="4365625"/>
            <a:ext cx="574675" cy="64071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Приказ </a:t>
            </a:r>
            <a:r>
              <a:rPr lang="ru-RU" alt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Минпросвещения</a:t>
            </a:r>
            <a:r>
              <a:rPr lang="ru-RU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России от 08.10.2025 №729</a:t>
            </a:r>
            <a:r>
              <a:rPr lang="en-US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</a:t>
            </a:r>
            <a: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10.11.2025 </a:t>
            </a:r>
            <a:r>
              <a:rPr lang="en-US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№</a:t>
            </a:r>
            <a: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808</a:t>
            </a:r>
            <a:b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Основное общее образование</a:t>
            </a:r>
            <a:endParaRPr lang="ru-RU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395605" y="2564765"/>
            <a:ext cx="7930515" cy="1124585"/>
          </a:xfrm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r>
              <a:rPr lang="ru-RU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С 1 сентября 2026 года</a:t>
            </a:r>
            <a:r>
              <a:rPr lang="ru-RU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изучается </a:t>
            </a:r>
            <a:r>
              <a:rPr lang="ru-RU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</a:t>
            </a:r>
            <a:r>
              <a:rPr lang="ru-RU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в 9 классе (содержание программы утверждено приказом № 729)</a:t>
            </a:r>
            <a:endParaRPr lang="ru-RU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8" name="object 48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583168" y="24382"/>
            <a:ext cx="551687" cy="6833616"/>
          </a:xfrm>
          <a:prstGeom prst="rect">
            <a:avLst/>
          </a:prstGeom>
        </p:spPr>
      </p:pic>
      <p:sp>
        <p:nvSpPr>
          <p:cNvPr id="9" name="Текстовое поле 8"/>
          <p:cNvSpPr txBox="1"/>
          <p:nvPr>
            <p:custDataLst>
              <p:tags r:id="rId2"/>
            </p:custDataLst>
          </p:nvPr>
        </p:nvSpPr>
        <p:spPr>
          <a:xfrm>
            <a:off x="1403350" y="1772920"/>
            <a:ext cx="6609080" cy="52197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ru-RU" altLang="en-US" sz="28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учебный предмет «Обществознание»</a:t>
            </a:r>
            <a:endParaRPr lang="ru-RU" altLang="en-US" sz="280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35" name="object 3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9622" y="1700910"/>
            <a:ext cx="620395" cy="6191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Приказ </a:t>
            </a:r>
            <a:r>
              <a:rPr lang="ru-RU" alt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Минпросвещения</a:t>
            </a:r>
            <a:r>
              <a:rPr lang="ru-RU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России от 08.10.2025 №729 </a:t>
            </a:r>
            <a:r>
              <a:rPr lang="en-US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</a:t>
            </a:r>
            <a: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10.11.2025 </a:t>
            </a:r>
            <a:r>
              <a:rPr lang="en-US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№</a:t>
            </a:r>
            <a: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808</a:t>
            </a:r>
            <a:b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Основное общее образование</a:t>
            </a:r>
            <a:endParaRPr lang="ru-RU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8" name="object 48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583168" y="24382"/>
            <a:ext cx="551687" cy="6833616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>
            <p:custDataLst>
              <p:tags r:id="rId2"/>
            </p:custDataLst>
          </p:nvPr>
        </p:nvSpPr>
        <p:spPr>
          <a:xfrm>
            <a:off x="1331595" y="1557020"/>
            <a:ext cx="6609080" cy="52197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ru-RU" altLang="en-US" sz="28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учебный предмет «История»</a:t>
            </a:r>
            <a:endParaRPr lang="ru-RU" altLang="en-US" sz="280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" name="Замещающее содержимое 2"/>
          <p:cNvSpPr>
            <a:spLocks noGrp="1"/>
          </p:cNvSpPr>
          <p:nvPr/>
        </p:nvSpPr>
        <p:spPr>
          <a:xfrm>
            <a:off x="251460" y="2342515"/>
            <a:ext cx="8150225" cy="439928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57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en-US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Исключена позиция о возможности варьирования последовательности изучения тем в пределах одного класса.</a:t>
            </a:r>
            <a:endParaRPr lang="ru-RU" altLang="en-US">
              <a:solidFill>
                <a:schemeClr val="tx1"/>
              </a:solidFill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en-US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Уточнены ряд формулировок в содержании и поурочном планировании в соответствии с государственными учебниками по истории</a:t>
            </a:r>
            <a:endParaRPr lang="ru-RU" altLang="en-US">
              <a:solidFill>
                <a:schemeClr val="tx1"/>
              </a:solidFill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внесены</a:t>
            </a:r>
            <a:r>
              <a:rPr lang="en-US" altLang="ru-RU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</a:t>
            </a:r>
            <a:r>
              <a:rPr lang="en-US" altLang="ru-RU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</a:t>
            </a:r>
            <a:r>
              <a:rPr lang="en-US" altLang="ru-RU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учебного</a:t>
            </a:r>
            <a:r>
              <a:rPr lang="en-US" altLang="ru-RU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курса</a:t>
            </a:r>
            <a:r>
              <a:rPr lang="en-US" altLang="ru-RU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altLang="en-US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</a:t>
            </a:r>
            <a:r>
              <a:rPr lang="en-US" altLang="ru-RU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нашего</a:t>
            </a:r>
            <a:r>
              <a:rPr lang="en-US" altLang="ru-RU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r>
              <a:rPr lang="en-US" altLang="ru-RU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lang="en-US" altLang="ru-RU">
              <a:solidFill>
                <a:schemeClr val="tx1"/>
              </a:solidFill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altLang="ru-RU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altLang="en-US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сентября</a:t>
            </a:r>
            <a:r>
              <a:rPr lang="en-US" altLang="ru-RU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2026</a:t>
            </a:r>
            <a:r>
              <a:rPr lang="en-US" altLang="en-US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r>
              <a:rPr lang="en-US" altLang="ru-RU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5-9 </a:t>
            </a:r>
            <a:r>
              <a:rPr lang="en-US" altLang="en-US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классах</a:t>
            </a:r>
            <a:r>
              <a:rPr lang="en-US" altLang="ru-RU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должна</a:t>
            </a:r>
            <a:r>
              <a:rPr lang="en-US" altLang="ru-RU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реализовываться</a:t>
            </a:r>
            <a:r>
              <a:rPr lang="en-US" altLang="ru-RU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</a:t>
            </a:r>
            <a:r>
              <a:rPr lang="en-US" altLang="ru-RU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</a:t>
            </a:r>
            <a:r>
              <a:rPr lang="en-US" altLang="ru-RU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en-US" altLang="ru-RU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altLang="ru-RU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учебному</a:t>
            </a:r>
            <a:r>
              <a:rPr lang="en-US" altLang="ru-RU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предмету</a:t>
            </a:r>
            <a:r>
              <a:rPr lang="en-US" altLang="ru-RU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altLang="en-US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</a:t>
            </a:r>
            <a:r>
              <a:rPr lang="en-US" altLang="ru-RU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", </a:t>
            </a:r>
            <a:r>
              <a:rPr lang="en-US" altLang="en-US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утвержденная</a:t>
            </a:r>
            <a:r>
              <a:rPr lang="en-US" altLang="ru-RU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</a:t>
            </a:r>
            <a:r>
              <a:rPr lang="en-US" altLang="ru-RU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en-US" altLang="ru-RU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r>
              <a:rPr lang="en-US" altLang="ru-RU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US" altLang="ru-RU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en-US" altLang="en-US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октября</a:t>
            </a:r>
            <a:r>
              <a:rPr lang="en-US" altLang="ru-RU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2024</a:t>
            </a:r>
            <a:r>
              <a:rPr lang="en-US" altLang="en-US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altLang="ru-RU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№ </a:t>
            </a:r>
            <a:r>
              <a:rPr lang="en-US" altLang="ru-RU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704 </a:t>
            </a:r>
            <a:r>
              <a:rPr lang="en-US" altLang="en-US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altLang="ru-RU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учетом</a:t>
            </a:r>
            <a:r>
              <a:rPr lang="en-US" altLang="ru-RU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Приказа</a:t>
            </a:r>
            <a:r>
              <a:rPr lang="en-US" altLang="ru-RU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№ </a:t>
            </a:r>
            <a:r>
              <a:rPr lang="en-US" altLang="ru-RU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729 </a:t>
            </a:r>
            <a:r>
              <a:rPr lang="en-US" altLang="en-US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Приказа</a:t>
            </a:r>
            <a:r>
              <a:rPr lang="en-US" altLang="ru-RU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№ </a:t>
            </a:r>
            <a:r>
              <a:rPr lang="en-US" altLang="ru-RU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808:</a:t>
            </a:r>
            <a:endParaRPr lang="en-US" altLang="ru-RU">
              <a:solidFill>
                <a:schemeClr val="tx1"/>
              </a:solidFill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- 68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часов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всеобщая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), 34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часа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нашего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en-US" altLang="ru-RU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- 28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часов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всеобщая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), 57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часов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), 17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часов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нашего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en-US" altLang="ru-RU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- 28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часов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всеобщая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), 57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часов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), 17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часов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нашего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en-US" altLang="ru-RU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- 34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часа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всеобщая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), 68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часов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en-US" altLang="ru-RU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- 23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часа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всеобщая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), 45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часов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altLang="ru-RU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0" name="object 5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3215" y="1341120"/>
            <a:ext cx="784225" cy="8413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Приказ </a:t>
            </a:r>
            <a:r>
              <a:rPr lang="ru-RU" alt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Минпросвещения</a:t>
            </a:r>
            <a:r>
              <a:rPr lang="ru-RU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России </a:t>
            </a:r>
            <a:r>
              <a:rPr lang="en-US" alt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</a:t>
            </a:r>
            <a: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10.11.2025 </a:t>
            </a:r>
            <a:r>
              <a:rPr lang="en-US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№</a:t>
            </a:r>
            <a: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808</a:t>
            </a:r>
            <a:b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Основное общее образование</a:t>
            </a:r>
            <a:endParaRPr lang="ru-RU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8" name="object 48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583168" y="24382"/>
            <a:ext cx="551687" cy="6833616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>
            <p:custDataLst>
              <p:tags r:id="rId2"/>
            </p:custDataLst>
          </p:nvPr>
        </p:nvSpPr>
        <p:spPr>
          <a:xfrm>
            <a:off x="1331595" y="1557020"/>
            <a:ext cx="6609080" cy="52197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ru-RU" altLang="en-US" sz="28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учебный предмет «Иностранный язык»</a:t>
            </a:r>
            <a:endParaRPr lang="ru-RU" altLang="en-US" sz="280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" name="Замещающее содержимое 2"/>
          <p:cNvSpPr>
            <a:spLocks noGrp="1"/>
          </p:cNvSpPr>
          <p:nvPr/>
        </p:nvSpPr>
        <p:spPr>
          <a:xfrm>
            <a:off x="251460" y="2342515"/>
            <a:ext cx="8150225" cy="439928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97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Скорректировано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общее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число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часов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рекомендованных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изучения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иностранного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языка</a:t>
            </a:r>
            <a:r>
              <a:rPr lang="ru-RU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классе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- 68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часов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(2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часа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неделю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endParaRPr lang="en-US" altLang="ru-RU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классе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- 68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часов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(2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часа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неделю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) (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2026/2027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учебном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остается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102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часа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(3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часа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неделю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endParaRPr lang="en-US" altLang="ru-RU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классе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- 68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часов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(2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часа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неделю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) (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2026/2027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учебном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остается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102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часа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(3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часа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неделю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endParaRPr lang="en-US" altLang="ru-RU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классе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- 102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часа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(3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часа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неделю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endParaRPr lang="en-US" altLang="ru-RU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классе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- 102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часа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(3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часа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неделю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altLang="ru-RU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3" name="object 6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3087" y="1341005"/>
            <a:ext cx="810895" cy="78105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269.49094488188973,&quot;left&quot;:30.73992125984252,&quot;top&quot;:128.25,&quot;width&quot;:600.1600787401575}"/>
</p:tagLst>
</file>

<file path=ppt/tags/tag2.xml><?xml version="1.0" encoding="utf-8"?>
<p:tagLst xmlns:p="http://schemas.openxmlformats.org/presentationml/2006/main">
  <p:tag name="KSO_WM_DIAGRAM_VIRTUALLY_FRAME" val="{&quot;height&quot;:269.49094488188973,&quot;left&quot;:30.73992125984252,&quot;top&quot;:128.25,&quot;width&quot;:600.1600787401575}"/>
</p:tagLst>
</file>

<file path=ppt/tags/tag3.xml><?xml version="1.0" encoding="utf-8"?>
<p:tagLst xmlns:p="http://schemas.openxmlformats.org/presentationml/2006/main">
  <p:tag name="KSO_WM_DIAGRAM_VIRTUALLY_FRAME" val="{&quot;height&quot;:269.49094488188973,&quot;left&quot;:30.73992125984252,&quot;top&quot;:128.25,&quot;width&quot;:600.1600787401575}"/>
</p:tagLst>
</file>

<file path=ppt/tags/tag4.xml><?xml version="1.0" encoding="utf-8"?>
<p:tagLst xmlns:p="http://schemas.openxmlformats.org/presentationml/2006/main">
  <p:tag name="KSO_WM_DIAGRAM_VIRTUALLY_FRAME" val="{&quot;height&quot;:269.49094488188973,&quot;left&quot;:30.73992125984252,&quot;top&quot;:128.25,&quot;width&quot;:600.1600787401575}"/>
</p:tagLst>
</file>

<file path=ppt/tags/tag5.xml><?xml version="1.0" encoding="utf-8"?>
<p:tagLst xmlns:p="http://schemas.openxmlformats.org/presentationml/2006/main">
  <p:tag name="KSO_WM_DIAGRAM_VIRTUALLY_FRAME" val="{&quot;height&quot;:269.49094488188973,&quot;left&quot;:30.73992125984252,&quot;top&quot;:128.25,&quot;width&quot;:600.1600787401575}"/>
</p:tagLst>
</file>

<file path=ppt/tags/tag6.xml><?xml version="1.0" encoding="utf-8"?>
<p:tagLst xmlns:p="http://schemas.openxmlformats.org/presentationml/2006/main">
  <p:tag name="KSO_WM_DIAGRAM_VIRTUALLY_FRAME" val="{&quot;height&quot;:269.49094488188973,&quot;left&quot;:30.73992125984252,&quot;top&quot;:128.25,&quot;width&quot;:600.1600787401575}"/>
</p:tagLst>
</file>

<file path=ppt/tags/tag7.xml><?xml version="1.0" encoding="utf-8"?>
<p:tagLst xmlns:p="http://schemas.openxmlformats.org/presentationml/2006/main">
  <p:tag name="KSO_WM_DIAGRAM_VIRTUALLY_FRAME" val="{&quot;height&quot;:269.49094488188973,&quot;left&quot;:30.73992125984252,&quot;top&quot;:128.25,&quot;width&quot;:600.1600787401575}"/>
</p:tagLst>
</file>

<file path=ppt/tags/tag8.xml><?xml version="1.0" encoding="utf-8"?>
<p:tagLst xmlns:p="http://schemas.openxmlformats.org/presentationml/2006/main">
  <p:tag name="KSO_WM_DIAGRAM_VIRTUALLY_FRAME" val="{&quot;height&quot;:269.49094488188973,&quot;left&quot;:30.73992125984252,&quot;top&quot;:128.25,&quot;width&quot;:600.1600787401575}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8242</Words>
  <Application>WPS Presentation</Application>
  <PresentationFormat>Экран (4:3)</PresentationFormat>
  <Paragraphs>156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6" baseType="lpstr">
      <vt:lpstr>Arial</vt:lpstr>
      <vt:lpstr>SimSun</vt:lpstr>
      <vt:lpstr>Wingdings</vt:lpstr>
      <vt:lpstr>Calibri</vt:lpstr>
      <vt:lpstr>Times New Roman</vt:lpstr>
      <vt:lpstr>Arial</vt:lpstr>
      <vt:lpstr>Microsoft Sans Serif</vt:lpstr>
      <vt:lpstr>Microsoft YaHei</vt:lpstr>
      <vt:lpstr>Arial Unicode MS</vt:lpstr>
      <vt:lpstr>Тема Office</vt:lpstr>
      <vt:lpstr>PowerPoint 演示文稿</vt:lpstr>
      <vt:lpstr>PowerPoint 演示文稿</vt:lpstr>
      <vt:lpstr>Приказ Минпросвещения России от 08.10.2025 №729 Начальное общее образование</vt:lpstr>
      <vt:lpstr>Приказ Минпросвещения России от 08.10.2025 №729 Начальное общее образование</vt:lpstr>
      <vt:lpstr>Приказ Минпросвещения России от 08.10.2025 №729 Основное общее образование</vt:lpstr>
      <vt:lpstr>Приказ Минпросвещения России от 08.10.2025 №729 и от 10.11.2025 №808 Основное общее образование</vt:lpstr>
      <vt:lpstr>Приказ Минпросвещения России от 08.10.2025 №729и от 10.11.2025 №808 Основное общее образование</vt:lpstr>
      <vt:lpstr>Приказ Минпросвещения России от 08.10.2025 №729 и от 10.11.2025 №808 Основное общее образование</vt:lpstr>
      <vt:lpstr>Приказ Минпросвещения России от 10.11.2025 №808 Основное общее образование</vt:lpstr>
      <vt:lpstr>Приказ Минпросвещения России от 10.11.2025 №808 Основное общее образование</vt:lpstr>
      <vt:lpstr>Приказ Минпросвещения России от 08.10.2025 №729 Среднее общее образование</vt:lpstr>
      <vt:lpstr>Приказ Минпросвещения России от 08.10.2025 №729 Среднее общее образование</vt:lpstr>
      <vt:lpstr>Приказ Минпросвещения России от 08.10.2025 №729 Среднее общее образование</vt:lpstr>
      <vt:lpstr>Приказ Минпросвещения России от 08.10.2025 №729 и от 10.11.2025 №808 Среднее общее образование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WPS_1706840852</cp:lastModifiedBy>
  <cp:revision>166</cp:revision>
  <cp:lastPrinted>2024-02-01T00:32:00Z</cp:lastPrinted>
  <dcterms:created xsi:type="dcterms:W3CDTF">2023-03-14T01:40:00Z</dcterms:created>
  <dcterms:modified xsi:type="dcterms:W3CDTF">2026-08-11T00:49:39Z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54E47183EC964653A6703F156A3B9E45_12</vt:lpwstr>
  </property>
  <property fmtid="{D5CDD505-2E9C-101B-9397-08002B2CF9AE}" pid="3" name="KSOProductBuildVer">
    <vt:lpwstr>1049-12.1.0.28032</vt:lpwstr>
  </property>
</Properties>
</file>