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10"/>
  </p:handoutMasterIdLst>
  <p:sldIdLst>
    <p:sldId id="256" r:id="rId3"/>
    <p:sldId id="312" r:id="rId4"/>
    <p:sldId id="316" r:id="rId5"/>
    <p:sldId id="324" r:id="rId7"/>
    <p:sldId id="325" r:id="rId8"/>
    <p:sldId id="326" r:id="rId9"/>
  </p:sldIdLst>
  <p:sldSz cx="9144000" cy="6858000" type="screen4x3"/>
  <p:notesSz cx="6797675" cy="992632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DB7"/>
    <a:srgbClr val="C8D7EA"/>
    <a:srgbClr val="F4F7ED"/>
    <a:srgbClr val="0101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1416" y="72"/>
      </p:cViewPr>
      <p:guideLst>
        <p:guide orient="horz" pos="215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User\Desktop\&#1052;&#1086;&#1085;&#1080;&#1090;&#1086;&#1088;&#1080;&#1085;&#1075;%20&#1060;&#1043;&#1054;&#1057;%202025%20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User\Desktop\&#1052;&#1086;&#1085;&#1080;&#1090;&#1086;&#1088;&#1080;&#1085;&#1075;%20&#1060;&#1043;&#1054;&#1057;%202025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Лист2!$D$288</c:f>
              <c:strCache>
                <c:ptCount val="1"/>
                <c:pt idx="0">
                  <c:v>В 7-9 и 10-11 классах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/>
                <a:lstStyle/>
                <a:p>
                  <a:pPr>
                    <a:defRPr lang="ru-RU" sz="12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ru-RU" sz="1200" b="0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defRPr>
                    </a:pPr>
                    <a:r>
                      <a:rPr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rPr>
                      <a:t>5.8%</a:t>
                    </a:r>
                    <a:endParaRPr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2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Лист2!$E$287:$H$287</c:f>
              <c:strCache>
                <c:ptCount val="4"/>
                <c:pt idx="0">
                  <c:v>Математика</c:v>
                </c:pt>
                <c:pt idx="1">
                  <c:v>Физика</c:v>
                </c:pt>
                <c:pt idx="2">
                  <c:v>Химия</c:v>
                </c:pt>
                <c:pt idx="3">
                  <c:v>Биология</c:v>
                </c:pt>
              </c:strCache>
            </c:strRef>
          </c:cat>
          <c:val>
            <c:numRef>
              <c:f>Лист2!$E$288:$H$288</c:f>
              <c:numCache>
                <c:formatCode>0%</c:formatCode>
                <c:ptCount val="4"/>
                <c:pt idx="0">
                  <c:v>0.02</c:v>
                </c:pt>
                <c:pt idx="1">
                  <c:v>0.02</c:v>
                </c:pt>
                <c:pt idx="2">
                  <c:v>0.03</c:v>
                </c:pt>
                <c:pt idx="3" c:formatCode="0.00%">
                  <c:v>0.058</c:v>
                </c:pt>
              </c:numCache>
            </c:numRef>
          </c:val>
        </c:ser>
        <c:ser>
          <c:idx val="1"/>
          <c:order val="1"/>
          <c:tx>
            <c:strRef>
              <c:f>Лист2!$D$289</c:f>
              <c:strCache>
                <c:ptCount val="1"/>
                <c:pt idx="0">
                  <c:v>В 10-11 классах           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ru-RU" sz="1200" b="1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defRPr>
                    </a:pPr>
                    <a:r>
                      <a:rPr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rPr>
                      <a:t>41.6%</a:t>
                    </a:r>
                    <a:endParaRPr b="1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endParaRPr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/>
                <a:lstStyle/>
                <a:p>
                  <a:pPr>
                    <a:defRPr lang="ru-RU" sz="12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ru-RU" sz="1200" b="0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defRPr>
                    </a:pPr>
                    <a:r>
                      <a:rPr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rPr>
                      <a:t>22.8%</a:t>
                    </a:r>
                    <a:endParaRPr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ru-RU" sz="1200" b="0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defRPr>
                    </a:pPr>
                    <a:r>
                      <a:rPr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rPr>
                      <a:t>21.5%</a:t>
                    </a:r>
                    <a:endParaRPr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ru-RU" sz="1200" b="0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defRPr>
                    </a:pPr>
                    <a:r>
                      <a:rPr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rPr>
                      <a:t>34.4%</a:t>
                    </a:r>
                    <a:endParaRPr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2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Лист2!$E$287:$H$287</c:f>
              <c:strCache>
                <c:ptCount val="4"/>
                <c:pt idx="0">
                  <c:v>Математика</c:v>
                </c:pt>
                <c:pt idx="1">
                  <c:v>Физика</c:v>
                </c:pt>
                <c:pt idx="2">
                  <c:v>Химия</c:v>
                </c:pt>
                <c:pt idx="3">
                  <c:v>Биология</c:v>
                </c:pt>
              </c:strCache>
            </c:strRef>
          </c:cat>
          <c:val>
            <c:numRef>
              <c:f>Лист2!$E$289:$H$289</c:f>
              <c:numCache>
                <c:formatCode>0.00%</c:formatCode>
                <c:ptCount val="4"/>
                <c:pt idx="0">
                  <c:v>0.416</c:v>
                </c:pt>
                <c:pt idx="1">
                  <c:v>0.228</c:v>
                </c:pt>
                <c:pt idx="2">
                  <c:v>0.215</c:v>
                </c:pt>
                <c:pt idx="3">
                  <c:v>0.344</c:v>
                </c:pt>
              </c:numCache>
            </c:numRef>
          </c:val>
        </c:ser>
        <c:ser>
          <c:idx val="2"/>
          <c:order val="2"/>
          <c:tx>
            <c:strRef>
              <c:f>Лист2!$D$290</c:f>
              <c:strCache>
                <c:ptCount val="1"/>
                <c:pt idx="0">
                  <c:v>В 7-9 классах                 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/>
                <a:lstStyle/>
                <a:p>
                  <a:pPr>
                    <a:defRPr lang="ru-RU" sz="12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ru-RU" sz="1200" b="0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defRPr>
                    </a:pPr>
                    <a:r>
                      <a:rPr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rPr>
                      <a:t>2.3%</a:t>
                    </a:r>
                    <a:endParaRPr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ru-RU" sz="1200" b="0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defRPr>
                    </a:pPr>
                    <a:r>
                      <a:rPr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rPr>
                      <a:t>2.3%</a:t>
                    </a:r>
                    <a:endParaRPr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ru-RU" sz="1200" b="0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defRPr>
                    </a:pPr>
                    <a:r>
                      <a:rPr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rPr>
                      <a:t>4.7%</a:t>
                    </a:r>
                    <a:endParaRPr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2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Лист2!$E$287:$H$287</c:f>
              <c:strCache>
                <c:ptCount val="4"/>
                <c:pt idx="0">
                  <c:v>Математика</c:v>
                </c:pt>
                <c:pt idx="1">
                  <c:v>Физика</c:v>
                </c:pt>
                <c:pt idx="2">
                  <c:v>Химия</c:v>
                </c:pt>
                <c:pt idx="3">
                  <c:v>Биология</c:v>
                </c:pt>
              </c:strCache>
            </c:strRef>
          </c:cat>
          <c:val>
            <c:numRef>
              <c:f>Лист2!$E$290:$H$290</c:f>
              <c:numCache>
                <c:formatCode>0%</c:formatCode>
                <c:ptCount val="4"/>
                <c:pt idx="0">
                  <c:v>0.01</c:v>
                </c:pt>
                <c:pt idx="1" c:formatCode="0.00%">
                  <c:v>0.023</c:v>
                </c:pt>
                <c:pt idx="2" c:formatCode="0.00%">
                  <c:v>0.023</c:v>
                </c:pt>
                <c:pt idx="3" c:formatCode="0.00%">
                  <c:v>0.047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4784568"/>
        <c:axId val="424784896"/>
      </c:barChart>
      <c:catAx>
        <c:axId val="424784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424784896"/>
        <c:crosses val="autoZero"/>
        <c:auto val="1"/>
        <c:lblAlgn val="ctr"/>
        <c:lblOffset val="100"/>
        <c:noMultiLvlLbl val="0"/>
      </c:catAx>
      <c:valAx>
        <c:axId val="4247848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424784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2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8bd5c2c-3def-4c2b-8c6a-61ee61e5dbe1}"/>
      </c:ext>
    </c:extLst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 lang="ru-RU" sz="1200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2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Лист2!$D$269:$D$273</c:f>
              <c:strCache>
                <c:ptCount val="5"/>
                <c:pt idx="0">
                  <c:v>Технологический профиль</c:v>
                </c:pt>
                <c:pt idx="1">
                  <c:v>Естественнонаучный профиль</c:v>
                </c:pt>
                <c:pt idx="2">
                  <c:v>Гуманитарный профиль</c:v>
                </c:pt>
                <c:pt idx="3">
                  <c:v>Социально-экономический профиль</c:v>
                </c:pt>
                <c:pt idx="4">
                  <c:v>Универсальный профиль</c:v>
                </c:pt>
              </c:strCache>
            </c:strRef>
          </c:cat>
          <c:val>
            <c:numRef>
              <c:f>Лист2!$E$269:$E$273</c:f>
              <c:numCache>
                <c:formatCode>0.00%</c:formatCode>
                <c:ptCount val="5"/>
                <c:pt idx="0">
                  <c:v>0.224</c:v>
                </c:pt>
                <c:pt idx="1">
                  <c:v>0.201</c:v>
                </c:pt>
                <c:pt idx="2">
                  <c:v>0.178</c:v>
                </c:pt>
                <c:pt idx="3">
                  <c:v>0.215</c:v>
                </c:pt>
                <c:pt idx="4">
                  <c:v>0.636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2535752"/>
        <c:axId val="362541328"/>
      </c:barChart>
      <c:catAx>
        <c:axId val="362535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362541328"/>
        <c:crosses val="autoZero"/>
        <c:auto val="1"/>
        <c:lblAlgn val="ctr"/>
        <c:lblOffset val="100"/>
        <c:noMultiLvlLbl val="0"/>
      </c:catAx>
      <c:valAx>
        <c:axId val="362541328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362535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41b7645d-f524-4917-aea2-5a6dea599b2a}"/>
      </c:ext>
    </c:extLst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 lang="ru-RU" sz="120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7A77C-7AC7-4655-A25B-CEAEA14DD53C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2E69E-3067-4AB5-9A65-6A34CFE5641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70C3E-D097-4F13-816B-E432A4AF114F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24744"/>
            <a:ext cx="8496944" cy="1656184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МЕТОДИЧЕСКИЙ СБОР</a:t>
            </a:r>
            <a:b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апреля 2026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13494"/>
            <a:ext cx="9144000" cy="2222499"/>
          </a:xfrm>
          <a:prstGeom prst="rect">
            <a:avLst/>
          </a:prstGeom>
        </p:spPr>
      </p:pic>
      <p:sp>
        <p:nvSpPr>
          <p:cNvPr id="5" name="object 7"/>
          <p:cNvSpPr txBox="1">
            <a:spLocks noChangeArrowheads="1"/>
          </p:cNvSpPr>
          <p:nvPr/>
        </p:nvSpPr>
        <p:spPr bwMode="auto">
          <a:xfrm>
            <a:off x="1907704" y="5517232"/>
            <a:ext cx="5328592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700" rIns="0" bIns="0">
            <a:spAutoFit/>
          </a:bodyPr>
          <a:lstStyle>
            <a:lvl1pPr marL="12700"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00"/>
              </a:spcBef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Корнеева Анна Борисовна, </a:t>
            </a:r>
            <a:endParaRPr lang="ru-RU" alt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ts val="100"/>
              </a:spcBef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теории и практики управления образованием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323215" y="3140710"/>
            <a:ext cx="8649335" cy="1263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качестве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преподавания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математики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углубленном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уровне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школах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Амурской</a:t>
            </a:r>
            <a:r>
              <a:rPr lang="en-US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методического сбора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585"/>
            <a:ext cx="7898765" cy="4909185"/>
          </a:xfrm>
          <a:ln>
            <a:solidFill>
              <a:schemeClr val="accent1"/>
            </a:solidFill>
          </a:ln>
        </p:spPr>
        <p:txBody>
          <a:bodyPr>
            <a:normAutofit fontScale="60000"/>
          </a:bodyPr>
          <a:lstStyle/>
          <a:p>
            <a:pPr marL="0" indent="0"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Профильное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технологическое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школах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Амурской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Корнеева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Анна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Борисовна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отделом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ГАУ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ДПО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АмИРО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качестве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преподавания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математики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углубленном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уровне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школах</a:t>
            </a: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Амурской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области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–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Филонова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Людмила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Витальевна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проректор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ГАУ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ДПО</a:t>
            </a: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«АмИРО»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Из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практики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преподавания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математики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углублённом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уровне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– </a:t>
            </a: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педагоги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школ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en-US" altLang="ru-RU" b="1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0" indent="0">
              <a:buNone/>
            </a:pPr>
            <a:endParaRPr lang="en-US" alt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участии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амурских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школ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проекте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«Классы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Физтех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XXI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–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Идрисов</a:t>
            </a:r>
            <a:endParaRPr lang="en-US" alt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Айрат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Равилевич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заместитель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директора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региональному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развитию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Фонда</a:t>
            </a: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развития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Физтех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школ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Преподавание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отдельных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предметов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углубленном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уровне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уровне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ООО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</a:t>
            </a:r>
            <a:endParaRPr lang="en-US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Диаграмма 7"/>
          <p:cNvGraphicFramePr/>
          <p:nvPr>
            <p:ph idx="1"/>
          </p:nvPr>
        </p:nvGraphicFramePr>
        <p:xfrm>
          <a:off x="1403985" y="1412875"/>
          <a:ext cx="6401435" cy="3426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2" name="Таблица 1"/>
          <p:cNvGraphicFramePr/>
          <p:nvPr/>
        </p:nvGraphicFramePr>
        <p:xfrm>
          <a:off x="827405" y="4941125"/>
          <a:ext cx="7450455" cy="1451610"/>
        </p:xfrm>
        <a:graphic>
          <a:graphicData uri="http://schemas.openxmlformats.org/drawingml/2006/table">
            <a:tbl>
              <a:tblPr/>
              <a:tblGrid>
                <a:gridCol w="2244725"/>
                <a:gridCol w="808355"/>
                <a:gridCol w="1536700"/>
                <a:gridCol w="808355"/>
                <a:gridCol w="2052320"/>
              </a:tblGrid>
              <a:tr h="344170">
                <a:tc rowSpan="2">
                  <a:txBody>
                    <a:bodyPr/>
                    <a:p>
                      <a:pPr algn="ctr" fontAlgn="ctr"/>
                      <a:r>
                        <a:rPr sz="1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Наименование показателей</a:t>
                      </a:r>
                      <a:endParaRPr sz="1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algn="ctr" fontAlgn="ctr"/>
                      <a:r>
                        <a:rPr sz="1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Всего </a:t>
                      </a:r>
                      <a:br>
                        <a:rPr sz="1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1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(сумма граф 4-6; сумма граф 7-9)</a:t>
                      </a:r>
                      <a:endParaRPr sz="1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p>
                      <a:pPr algn="ctr" fontAlgn="ctr"/>
                      <a:r>
                        <a:rPr sz="1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Из графы 3 обучающихся по образовательным программам</a:t>
                      </a:r>
                      <a:endParaRPr sz="1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765175">
                <a:tc vMerge="1"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sz="1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начального общего образования</a:t>
                      </a:r>
                      <a:br>
                        <a:rPr sz="1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1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(1–4 классы)</a:t>
                      </a:r>
                      <a:endParaRPr sz="1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sz="1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основного общего образования</a:t>
                      </a:r>
                      <a:br>
                        <a:rPr sz="1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1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(5–9 классы)</a:t>
                      </a:r>
                      <a:endParaRPr sz="1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sz="1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среднего общего образования (10–11(12) классы)</a:t>
                      </a:r>
                      <a:endParaRPr sz="1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l" fontAlgn="ctr"/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математика </a:t>
                      </a:r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4 304</a:t>
                      </a:r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 fontAlgn="b"/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647</a:t>
                      </a:r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3 657</a:t>
                      </a:r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Профили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,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планируемые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к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реализации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b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в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2025-2026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учебном</a:t>
            </a:r>
            <a:r>
              <a:rPr lang="en-US" alt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году</a:t>
            </a:r>
            <a:b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endParaRPr lang="en-US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graphicFrame>
        <p:nvGraphicFramePr>
          <p:cNvPr id="2" name="Диаграмма 35"/>
          <p:cNvGraphicFramePr/>
          <p:nvPr>
            <p:ph idx="1"/>
          </p:nvPr>
        </p:nvGraphicFramePr>
        <p:xfrm>
          <a:off x="1403985" y="1341120"/>
          <a:ext cx="5880100" cy="2795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3" name="Таблица 2"/>
          <p:cNvGraphicFramePr/>
          <p:nvPr/>
        </p:nvGraphicFramePr>
        <p:xfrm>
          <a:off x="1403985" y="4220528"/>
          <a:ext cx="6023610" cy="2425065"/>
        </p:xfrm>
        <a:graphic>
          <a:graphicData uri="http://schemas.openxmlformats.org/drawingml/2006/table">
            <a:tbl>
              <a:tblPr/>
              <a:tblGrid>
                <a:gridCol w="2571750"/>
                <a:gridCol w="1525905"/>
                <a:gridCol w="1925955"/>
              </a:tblGrid>
              <a:tr h="647700">
                <a:tc>
                  <a:txBody>
                    <a:bodyPr/>
                    <a:p>
                      <a:pPr algn="ctr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Профили обучения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Число 10–11(12) классов (групп) профильного обучения, ед.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Численность обучающихся в 10–11 (12) классах (группах) профильного обучения (сумма граф 5-7), чел.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p>
                      <a:pPr algn="ctr" fontAlgn="t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t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t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t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t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t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002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Всего (сумма строк 02–07)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710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6 734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23850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в том числе:</a:t>
                      </a:r>
                      <a:b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естественно-научный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64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552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0002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гуманитарный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74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932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00025">
                <a:tc>
                  <a:txBody>
                    <a:bodyPr/>
                    <a:p>
                      <a:pPr algn="l" fontAlgn="ctr"/>
                      <a:r>
                        <a:rPr sz="11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</a:t>
                      </a:r>
                      <a:r>
                        <a:rPr sz="11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социально-экономический</a:t>
                      </a:r>
                      <a:endParaRPr sz="11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136</a:t>
                      </a:r>
                      <a:endParaRPr sz="11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1 421</a:t>
                      </a:r>
                      <a:endParaRPr sz="11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p>
                      <a:pPr algn="l" fontAlgn="ctr"/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технологический</a:t>
                      </a:r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104</a:t>
                      </a:r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1 354</a:t>
                      </a:r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агротехнологический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178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0002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универсальный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320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2 297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p>
            <a:r>
              <a:rPr lang="ru-RU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Классы технологической направленности </a:t>
            </a:r>
            <a:br>
              <a:rPr lang="ru-RU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школах Амурской области</a:t>
            </a:r>
            <a:endParaRPr lang="ru-RU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395605" y="1485265"/>
            <a:ext cx="2637790" cy="2017395"/>
          </a:xfrm>
          <a:ln>
            <a:solidFill>
              <a:schemeClr val="accent1"/>
            </a:solidFill>
          </a:ln>
        </p:spPr>
        <p:txBody>
          <a:bodyPr>
            <a:normAutofit fontScale="40000"/>
          </a:bodyPr>
          <a:p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Инженерные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- 25</a:t>
            </a:r>
            <a:r>
              <a:rPr lang="ru-RU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IT-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- 10</a:t>
            </a: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- 8</a:t>
            </a: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</a:t>
            </a: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- 4</a:t>
            </a: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Предпринимательски</a:t>
            </a: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- 4</a:t>
            </a:r>
            <a:endParaRPr lang="en-US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Гидроэнергети</a:t>
            </a: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ческие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- 2</a:t>
            </a:r>
            <a:endParaRPr lang="en-US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Агротехнологически</a:t>
            </a: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- 2</a:t>
            </a:r>
            <a:endParaRPr lang="en-US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  <p:graphicFrame>
        <p:nvGraphicFramePr>
          <p:cNvPr id="4" name="Таблица 3"/>
          <p:cNvGraphicFramePr/>
          <p:nvPr>
            <p:custDataLst>
              <p:tags r:id="rId2"/>
            </p:custDataLst>
          </p:nvPr>
        </p:nvGraphicFramePr>
        <p:xfrm>
          <a:off x="3131820" y="1484630"/>
          <a:ext cx="5146675" cy="5384800"/>
        </p:xfrm>
        <a:graphic>
          <a:graphicData uri="http://schemas.openxmlformats.org/drawingml/2006/table">
            <a:tbl>
              <a:tblPr/>
              <a:tblGrid>
                <a:gridCol w="2151380"/>
                <a:gridCol w="234315"/>
                <a:gridCol w="689610"/>
                <a:gridCol w="690880"/>
                <a:gridCol w="690245"/>
                <a:gridCol w="690245"/>
              </a:tblGrid>
              <a:tr h="1415415">
                <a:tc>
                  <a:txBody>
                    <a:bodyPr/>
                    <a:p>
                      <a:pPr algn="ctr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Профили предпрофессионального обучения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№</a:t>
                      </a:r>
                      <a:b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строки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sz="9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Число 8–9 классов профильного предпрофессиональ-ного обучения, ед.</a:t>
                      </a:r>
                      <a:endParaRPr sz="9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sz="9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Число 10–11 классов профильного предпрофессиональ-ного обучения, ед.</a:t>
                      </a:r>
                      <a:endParaRPr sz="9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sz="9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Численность обучающихся в 8–9 классах профильного предпрофессиональ-ного обучения, чел.</a:t>
                      </a:r>
                      <a:endParaRPr sz="9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sz="9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Численность обучающихся в 10–11 классах профильного предпрофессиональ-ного обучения, чел.</a:t>
                      </a:r>
                      <a:endParaRPr sz="9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7165">
                <a:tc>
                  <a:txBody>
                    <a:bodyPr/>
                    <a:p>
                      <a:pPr algn="ctr" fontAlgn="t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t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t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t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t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t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t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t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t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t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t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t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716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Всего (сумма строк 02–06, 08–11)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01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63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130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1 488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2 206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44805">
                <a:tc>
                  <a:txBody>
                    <a:bodyPr/>
                    <a:p>
                      <a:pPr algn="l" fontAlgn="ctr"/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в том числе</a:t>
                      </a:r>
                      <a:b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инженерные</a:t>
                      </a:r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b"/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02</a:t>
                      </a:r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3</a:t>
                      </a:r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8</a:t>
                      </a:r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61</a:t>
                      </a:r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4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193</a:t>
                      </a:r>
                      <a:endParaRPr sz="14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7716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медицинские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03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127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7716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космические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04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270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7716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педагогические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05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45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390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7716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аграрные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06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177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255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4480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из них (из строки 06) агротехнологические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07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144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244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7716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предпринимательские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08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7716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кадетские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09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242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227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7716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IT-классы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65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77165">
                <a:tc>
                  <a:txBody>
                    <a:bodyPr/>
                    <a:p>
                      <a:pPr algn="l" fontAlgn="ctr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другие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27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43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734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p>
                      <a:pPr algn="r" fontAlgn="b"/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932</a:t>
                      </a:r>
                      <a:endParaRPr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marB="0" anchor="b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p>
            <a:r>
              <a:rPr lang="ru-RU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мониторинга профильных классов </a:t>
            </a:r>
            <a:br>
              <a:rPr lang="ru-RU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субъектах РФ</a:t>
            </a:r>
            <a:endParaRPr lang="ru-RU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28930" y="1600200"/>
            <a:ext cx="7936865" cy="4457700"/>
          </a:xfrm>
          <a:prstGeom prst="rect">
            <a:avLst/>
          </a:prstGeom>
        </p:spPr>
      </p:pic>
      <p:pic>
        <p:nvPicPr>
          <p:cNvPr id="30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405*302"/>
  <p:tag name="TABLE_ENDDRAG_RECT" val="172*239*405*30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2787</Words>
  <Application>WPS Presentation</Application>
  <PresentationFormat>Экран (4:3)</PresentationFormat>
  <Paragraphs>261</Paragraphs>
  <Slides>6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Arial</vt:lpstr>
      <vt:lpstr>SimSun</vt:lpstr>
      <vt:lpstr>Wingdings</vt:lpstr>
      <vt:lpstr>Calibri</vt:lpstr>
      <vt:lpstr>Times New Roman</vt:lpstr>
      <vt:lpstr>Microsoft YaHei</vt:lpstr>
      <vt:lpstr>Arial Unicode MS</vt:lpstr>
      <vt:lpstr>Times New Roman</vt:lpstr>
      <vt:lpstr>Тема Office</vt:lpstr>
      <vt:lpstr>МЕТОДИЧЕСКИЙ СБОР 23 апреля 2026 года</vt:lpstr>
      <vt:lpstr>Программа методического сбора</vt:lpstr>
      <vt:lpstr>Преподавание отдельных предметов на углубленном уровне на уровне ООО и СОО</vt:lpstr>
      <vt:lpstr>Профили, планируемые к реализации  в 2025-2026 учебном году </vt:lpstr>
      <vt:lpstr>Классы технологической направленности  в школах Амурской области</vt:lpstr>
      <vt:lpstr>Результаты мониторинга профильных классов  в субъектах РФ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WPS_1706840852</cp:lastModifiedBy>
  <cp:revision>161</cp:revision>
  <cp:lastPrinted>2024-02-01T00:32:00Z</cp:lastPrinted>
  <dcterms:created xsi:type="dcterms:W3CDTF">2023-03-14T01:40:00Z</dcterms:created>
  <dcterms:modified xsi:type="dcterms:W3CDTF">2026-04-23T05:29:56Z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54E47183EC964653A6703F156A3B9E45_12</vt:lpwstr>
  </property>
  <property fmtid="{D5CDD505-2E9C-101B-9397-08002B2CF9AE}" pid="3" name="KSOProductBuildVer">
    <vt:lpwstr>1049-12.2.0.23196</vt:lpwstr>
  </property>
</Properties>
</file>