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3"/>
    <p:sldId id="312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6" r:id="rId15"/>
    <p:sldId id="335" r:id="rId16"/>
    <p:sldId id="337" r:id="rId17"/>
  </p:sldIdLst>
  <p:sldSz cx="9144000" cy="6858000" type="screen4x3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DB7"/>
    <a:srgbClr val="C8D7EA"/>
    <a:srgbClr val="F4F7ED"/>
    <a:srgbClr val="0101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2"/>
      </p:cViewPr>
      <p:guideLst>
        <p:guide orient="horz" pos="216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F:\&#1055;&#1086;&#1076;&#1075;&#1086;&#1090;&#1086;&#1074;&#1082;&#1072;%20&#1082;%20&#1091;&#1095;&#1105;&#1085;&#1086;&#1084;&#1091;%20&#1089;&#1086;&#1074;&#1077;&#1090;&#1091;\&#1056;&#1077;&#1079;&#1091;&#1083;&#1100;&#1090;&#1072;&#1090;&#1099;%20&#1080;&#1089;&#1089;&#1083;&#1077;&#1076;&#1086;&#1074;&#1072;&#1085;&#1080;&#1103;%20&#1085;&#1072;%20&#1076;&#1074;&#1091;&#1093;%20&#1083;&#1080;&#1089;&#1090;&#1072;&#109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ru-RU" sz="144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r>
              <a:rPr sz="144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Оценка с точки зрения полезности</a:t>
            </a:r>
            <a:endParaRPr sz="144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'[Результаты исследования на двух листах.xlsx]Лист1'!$H$91:$H$100</c:f>
              <c:strCache>
                <c:ptCount val="10"/>
                <c:pt idx="0">
                  <c:v>Встречи с представителями разных профессий (особенно молодыми)</c:v>
                </c:pt>
                <c:pt idx="1">
                  <c:v>Длительные практики / пробы профессий (от нескольких дней)</c:v>
                </c:pt>
                <c:pt idx="2">
                  <c:v>Дни открытых дверей в вузах и колледжах</c:v>
                </c:pt>
                <c:pt idx="3">
                  <c:v>Другое</c:v>
                </c:pt>
                <c:pt idx="4">
                  <c:v>Индивидуальное тестирование и консультации с профконсультантом</c:v>
                </c:pt>
                <c:pt idx="5">
                  <c:v>Мастер-классы по приобретению практических навыков</c:v>
                </c:pt>
                <c:pt idx="6">
                  <c:v>Подробные информационные дни по колледжам и вузам области</c:v>
                </c:pt>
                <c:pt idx="7">
                  <c:v>Помощь в составлении личного образовательного плана</c:v>
                </c:pt>
                <c:pt idx="8">
                  <c:v>Профтестирование с последующей консультацией специалиста</c:v>
                </c:pt>
                <c:pt idx="9">
                  <c:v>Регулярные экскурсии на реальные предприятия</c:v>
                </c:pt>
              </c:strCache>
            </c:strRef>
          </c:cat>
          <c:val>
            <c:numRef>
              <c:f>'[Результаты исследования на двух листах.xlsx]Лист1'!$I$91:$I$100</c:f>
              <c:numCache>
                <c:formatCode>###0%</c:formatCode>
                <c:ptCount val="10"/>
                <c:pt idx="0">
                  <c:v>0.32808094211312</c:v>
                </c:pt>
                <c:pt idx="1">
                  <c:v>0.268037817216786</c:v>
                </c:pt>
                <c:pt idx="2">
                  <c:v>0.157405871620501</c:v>
                </c:pt>
                <c:pt idx="3">
                  <c:v>0.153259246972964</c:v>
                </c:pt>
                <c:pt idx="4">
                  <c:v>0.136672748382816</c:v>
                </c:pt>
                <c:pt idx="5">
                  <c:v>0.211975451982087</c:v>
                </c:pt>
                <c:pt idx="6">
                  <c:v>0.0993531265549842</c:v>
                </c:pt>
                <c:pt idx="7">
                  <c:v>0.0660142643887875</c:v>
                </c:pt>
                <c:pt idx="8">
                  <c:v>0.0683363741914082</c:v>
                </c:pt>
                <c:pt idx="9">
                  <c:v>0.513683861336872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overlap val="-40"/>
        <c:axId val="155103008"/>
        <c:axId val="495141899"/>
      </c:barChart>
      <c:catAx>
        <c:axId val="155103008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495141899"/>
        <c:crosses val="autoZero"/>
        <c:auto val="1"/>
        <c:lblAlgn val="ctr"/>
        <c:lblOffset val="100"/>
        <c:noMultiLvlLbl val="0"/>
      </c:catAx>
      <c:valAx>
        <c:axId val="49514189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15510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534d02b4-06ae-45fb-835b-e4417c28d06b}"/>
      </c:ext>
    </c:extLst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lang="ru-RU" sz="1200"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Times New Roman" panose="02020603050405020304" pitchFamily="18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11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7A77C-7AC7-4655-A25B-CEAEA14DD53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2E69E-3067-4AB5-9A65-6A34CFE56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70C3E-D097-4F13-816B-E432A4AF114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tags" Target="../tags/tag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5" Type="http://schemas.openxmlformats.org/officeDocument/2006/relationships/slideLayout" Target="../slideLayouts/slideLayout2.xml"/><Relationship Id="rId34" Type="http://schemas.openxmlformats.org/officeDocument/2006/relationships/image" Target="../media/image8.png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5" Type="http://schemas.openxmlformats.org/officeDocument/2006/relationships/image" Target="../media/image24.png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165618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СБОР</a:t>
            </a:r>
            <a:b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марта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6985"/>
            <a:ext cx="9144000" cy="3133725"/>
          </a:xfrm>
          <a:prstGeom prst="rect">
            <a:avLst/>
          </a:prstGeom>
        </p:spPr>
      </p:pic>
      <p:sp>
        <p:nvSpPr>
          <p:cNvPr id="5" name="object 7"/>
          <p:cNvSpPr txBox="1">
            <a:spLocks noChangeArrowheads="1"/>
          </p:cNvSpPr>
          <p:nvPr/>
        </p:nvSpPr>
        <p:spPr bwMode="auto">
          <a:xfrm>
            <a:off x="1907704" y="5517232"/>
            <a:ext cx="5328592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700" rIns="0" bIns="0">
            <a:spAutoFit/>
          </a:bodyPr>
          <a:lstStyle>
            <a:lvl1pPr marL="127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Борисовна, </a:t>
            </a: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теории и практики управления образованием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323528" y="3140968"/>
            <a:ext cx="864934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Предпрофессиональное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профессиональная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ориентация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en-US" altLang="en-US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школах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Амурской области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175" y="352743"/>
            <a:ext cx="8216900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63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Социологический</a:t>
            </a:r>
            <a:r>
              <a:rPr sz="3200" b="1" spc="-23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</a:t>
            </a:r>
            <a:endParaRPr sz="32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865545" y="1779587"/>
            <a:ext cx="1560830" cy="1565275"/>
            <a:chOff x="2865545" y="1779587"/>
            <a:chExt cx="1560830" cy="1565275"/>
          </a:xfrm>
        </p:grpSpPr>
        <p:sp>
          <p:nvSpPr>
            <p:cNvPr id="5" name="object 5"/>
            <p:cNvSpPr/>
            <p:nvPr/>
          </p:nvSpPr>
          <p:spPr>
            <a:xfrm>
              <a:off x="3648074" y="1784350"/>
              <a:ext cx="777875" cy="1518285"/>
            </a:xfrm>
            <a:custGeom>
              <a:avLst/>
              <a:gdLst/>
              <a:ahLst/>
              <a:cxnLst/>
              <a:rect l="l" t="t" r="r" b="b"/>
              <a:pathLst>
                <a:path w="777875" h="1518285">
                  <a:moveTo>
                    <a:pt x="0" y="0"/>
                  </a:moveTo>
                  <a:lnTo>
                    <a:pt x="0" y="777748"/>
                  </a:lnTo>
                  <a:lnTo>
                    <a:pt x="238125" y="1518285"/>
                  </a:lnTo>
                  <a:lnTo>
                    <a:pt x="283363" y="1502201"/>
                  </a:lnTo>
                  <a:lnTo>
                    <a:pt x="327117" y="1483555"/>
                  </a:lnTo>
                  <a:lnTo>
                    <a:pt x="369314" y="1462448"/>
                  </a:lnTo>
                  <a:lnTo>
                    <a:pt x="409877" y="1438982"/>
                  </a:lnTo>
                  <a:lnTo>
                    <a:pt x="448735" y="1413258"/>
                  </a:lnTo>
                  <a:lnTo>
                    <a:pt x="485812" y="1385380"/>
                  </a:lnTo>
                  <a:lnTo>
                    <a:pt x="521033" y="1355447"/>
                  </a:lnTo>
                  <a:lnTo>
                    <a:pt x="554326" y="1323562"/>
                  </a:lnTo>
                  <a:lnTo>
                    <a:pt x="585616" y="1289828"/>
                  </a:lnTo>
                  <a:lnTo>
                    <a:pt x="614829" y="1254345"/>
                  </a:lnTo>
                  <a:lnTo>
                    <a:pt x="641891" y="1217215"/>
                  </a:lnTo>
                  <a:lnTo>
                    <a:pt x="666727" y="1178541"/>
                  </a:lnTo>
                  <a:lnTo>
                    <a:pt x="689263" y="1138423"/>
                  </a:lnTo>
                  <a:lnTo>
                    <a:pt x="709426" y="1096964"/>
                  </a:lnTo>
                  <a:lnTo>
                    <a:pt x="727141" y="1054266"/>
                  </a:lnTo>
                  <a:lnTo>
                    <a:pt x="742334" y="1010430"/>
                  </a:lnTo>
                  <a:lnTo>
                    <a:pt x="754931" y="965558"/>
                  </a:lnTo>
                  <a:lnTo>
                    <a:pt x="764858" y="919752"/>
                  </a:lnTo>
                  <a:lnTo>
                    <a:pt x="772040" y="873114"/>
                  </a:lnTo>
                  <a:lnTo>
                    <a:pt x="776403" y="825745"/>
                  </a:lnTo>
                  <a:lnTo>
                    <a:pt x="777875" y="777748"/>
                  </a:lnTo>
                  <a:lnTo>
                    <a:pt x="776455" y="730372"/>
                  </a:lnTo>
                  <a:lnTo>
                    <a:pt x="772251" y="683746"/>
                  </a:lnTo>
                  <a:lnTo>
                    <a:pt x="765343" y="637953"/>
                  </a:lnTo>
                  <a:lnTo>
                    <a:pt x="755813" y="593072"/>
                  </a:lnTo>
                  <a:lnTo>
                    <a:pt x="743742" y="549186"/>
                  </a:lnTo>
                  <a:lnTo>
                    <a:pt x="729212" y="506376"/>
                  </a:lnTo>
                  <a:lnTo>
                    <a:pt x="712304" y="464723"/>
                  </a:lnTo>
                  <a:lnTo>
                    <a:pt x="693099" y="424308"/>
                  </a:lnTo>
                  <a:lnTo>
                    <a:pt x="671679" y="385214"/>
                  </a:lnTo>
                  <a:lnTo>
                    <a:pt x="648125" y="347521"/>
                  </a:lnTo>
                  <a:lnTo>
                    <a:pt x="622517" y="311311"/>
                  </a:lnTo>
                  <a:lnTo>
                    <a:pt x="594939" y="276664"/>
                  </a:lnTo>
                  <a:lnTo>
                    <a:pt x="565470" y="243664"/>
                  </a:lnTo>
                  <a:lnTo>
                    <a:pt x="534193" y="212390"/>
                  </a:lnTo>
                  <a:lnTo>
                    <a:pt x="501188" y="182924"/>
                  </a:lnTo>
                  <a:lnTo>
                    <a:pt x="466537" y="155348"/>
                  </a:lnTo>
                  <a:lnTo>
                    <a:pt x="430321" y="129743"/>
                  </a:lnTo>
                  <a:lnTo>
                    <a:pt x="392622" y="106190"/>
                  </a:lnTo>
                  <a:lnTo>
                    <a:pt x="353521" y="84771"/>
                  </a:lnTo>
                  <a:lnTo>
                    <a:pt x="313100" y="65568"/>
                  </a:lnTo>
                  <a:lnTo>
                    <a:pt x="271438" y="48660"/>
                  </a:lnTo>
                  <a:lnTo>
                    <a:pt x="228619" y="34131"/>
                  </a:lnTo>
                  <a:lnTo>
                    <a:pt x="184723" y="22060"/>
                  </a:lnTo>
                  <a:lnTo>
                    <a:pt x="139832" y="12531"/>
                  </a:lnTo>
                  <a:lnTo>
                    <a:pt x="94027" y="5623"/>
                  </a:lnTo>
                  <a:lnTo>
                    <a:pt x="47389" y="1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468242" y="2562098"/>
              <a:ext cx="418465" cy="777875"/>
            </a:xfrm>
            <a:custGeom>
              <a:avLst/>
              <a:gdLst/>
              <a:ahLst/>
              <a:cxnLst/>
              <a:rect l="l" t="t" r="r" b="b"/>
              <a:pathLst>
                <a:path w="418464" h="777875">
                  <a:moveTo>
                    <a:pt x="179832" y="0"/>
                  </a:moveTo>
                  <a:lnTo>
                    <a:pt x="0" y="756792"/>
                  </a:lnTo>
                  <a:lnTo>
                    <a:pt x="52083" y="767319"/>
                  </a:lnTo>
                  <a:lnTo>
                    <a:pt x="104578" y="774237"/>
                  </a:lnTo>
                  <a:lnTo>
                    <a:pt x="157303" y="777556"/>
                  </a:lnTo>
                  <a:lnTo>
                    <a:pt x="210073" y="777287"/>
                  </a:lnTo>
                  <a:lnTo>
                    <a:pt x="262707" y="773440"/>
                  </a:lnTo>
                  <a:lnTo>
                    <a:pt x="315021" y="766026"/>
                  </a:lnTo>
                  <a:lnTo>
                    <a:pt x="366832" y="755054"/>
                  </a:lnTo>
                  <a:lnTo>
                    <a:pt x="417957" y="740537"/>
                  </a:lnTo>
                  <a:lnTo>
                    <a:pt x="17983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468242" y="2562098"/>
              <a:ext cx="418465" cy="777875"/>
            </a:xfrm>
            <a:custGeom>
              <a:avLst/>
              <a:gdLst/>
              <a:ahLst/>
              <a:cxnLst/>
              <a:rect l="l" t="t" r="r" b="b"/>
              <a:pathLst>
                <a:path w="418464" h="777875">
                  <a:moveTo>
                    <a:pt x="417957" y="740537"/>
                  </a:moveTo>
                  <a:lnTo>
                    <a:pt x="366832" y="755054"/>
                  </a:lnTo>
                  <a:lnTo>
                    <a:pt x="315021" y="766026"/>
                  </a:lnTo>
                  <a:lnTo>
                    <a:pt x="262707" y="773440"/>
                  </a:lnTo>
                  <a:lnTo>
                    <a:pt x="210073" y="777287"/>
                  </a:lnTo>
                  <a:lnTo>
                    <a:pt x="157303" y="777556"/>
                  </a:lnTo>
                  <a:lnTo>
                    <a:pt x="104578" y="774237"/>
                  </a:lnTo>
                  <a:lnTo>
                    <a:pt x="52083" y="767319"/>
                  </a:lnTo>
                  <a:lnTo>
                    <a:pt x="0" y="756792"/>
                  </a:lnTo>
                  <a:lnTo>
                    <a:pt x="179832" y="0"/>
                  </a:lnTo>
                  <a:lnTo>
                    <a:pt x="417957" y="74053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049269" y="2562098"/>
              <a:ext cx="598805" cy="756920"/>
            </a:xfrm>
            <a:custGeom>
              <a:avLst/>
              <a:gdLst/>
              <a:ahLst/>
              <a:cxnLst/>
              <a:rect l="l" t="t" r="r" b="b"/>
              <a:pathLst>
                <a:path w="598804" h="756920">
                  <a:moveTo>
                    <a:pt x="598805" y="0"/>
                  </a:moveTo>
                  <a:lnTo>
                    <a:pt x="0" y="496315"/>
                  </a:lnTo>
                  <a:lnTo>
                    <a:pt x="33467" y="534158"/>
                  </a:lnTo>
                  <a:lnTo>
                    <a:pt x="69164" y="569601"/>
                  </a:lnTo>
                  <a:lnTo>
                    <a:pt x="106956" y="602561"/>
                  </a:lnTo>
                  <a:lnTo>
                    <a:pt x="146710" y="632955"/>
                  </a:lnTo>
                  <a:lnTo>
                    <a:pt x="188293" y="660701"/>
                  </a:lnTo>
                  <a:lnTo>
                    <a:pt x="231571" y="685715"/>
                  </a:lnTo>
                  <a:lnTo>
                    <a:pt x="276412" y="707914"/>
                  </a:lnTo>
                  <a:lnTo>
                    <a:pt x="322681" y="727216"/>
                  </a:lnTo>
                  <a:lnTo>
                    <a:pt x="370246" y="743536"/>
                  </a:lnTo>
                  <a:lnTo>
                    <a:pt x="418972" y="756792"/>
                  </a:lnTo>
                  <a:lnTo>
                    <a:pt x="5988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049269" y="2562098"/>
              <a:ext cx="598805" cy="756920"/>
            </a:xfrm>
            <a:custGeom>
              <a:avLst/>
              <a:gdLst/>
              <a:ahLst/>
              <a:cxnLst/>
              <a:rect l="l" t="t" r="r" b="b"/>
              <a:pathLst>
                <a:path w="598804" h="756920">
                  <a:moveTo>
                    <a:pt x="418972" y="756792"/>
                  </a:moveTo>
                  <a:lnTo>
                    <a:pt x="370246" y="743536"/>
                  </a:lnTo>
                  <a:lnTo>
                    <a:pt x="322681" y="727216"/>
                  </a:lnTo>
                  <a:lnTo>
                    <a:pt x="276412" y="707914"/>
                  </a:lnTo>
                  <a:lnTo>
                    <a:pt x="231571" y="685715"/>
                  </a:lnTo>
                  <a:lnTo>
                    <a:pt x="188293" y="660701"/>
                  </a:lnTo>
                  <a:lnTo>
                    <a:pt x="146710" y="632955"/>
                  </a:lnTo>
                  <a:lnTo>
                    <a:pt x="106956" y="602561"/>
                  </a:lnTo>
                  <a:lnTo>
                    <a:pt x="69164" y="569601"/>
                  </a:lnTo>
                  <a:lnTo>
                    <a:pt x="33467" y="534158"/>
                  </a:lnTo>
                  <a:lnTo>
                    <a:pt x="0" y="496315"/>
                  </a:lnTo>
                  <a:lnTo>
                    <a:pt x="598805" y="0"/>
                  </a:lnTo>
                  <a:lnTo>
                    <a:pt x="418972" y="756792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70308" y="1784350"/>
              <a:ext cx="777875" cy="1274445"/>
            </a:xfrm>
            <a:custGeom>
              <a:avLst/>
              <a:gdLst/>
              <a:ahLst/>
              <a:cxnLst/>
              <a:rect l="l" t="t" r="r" b="b"/>
              <a:pathLst>
                <a:path w="777875" h="1274445">
                  <a:moveTo>
                    <a:pt x="777766" y="0"/>
                  </a:moveTo>
                  <a:lnTo>
                    <a:pt x="728533" y="1559"/>
                  </a:lnTo>
                  <a:lnTo>
                    <a:pt x="679710" y="6207"/>
                  </a:lnTo>
                  <a:lnTo>
                    <a:pt x="631434" y="13893"/>
                  </a:lnTo>
                  <a:lnTo>
                    <a:pt x="583844" y="24570"/>
                  </a:lnTo>
                  <a:lnTo>
                    <a:pt x="537080" y="38188"/>
                  </a:lnTo>
                  <a:lnTo>
                    <a:pt x="491279" y="54699"/>
                  </a:lnTo>
                  <a:lnTo>
                    <a:pt x="446581" y="74054"/>
                  </a:lnTo>
                  <a:lnTo>
                    <a:pt x="403122" y="96204"/>
                  </a:lnTo>
                  <a:lnTo>
                    <a:pt x="361043" y="121102"/>
                  </a:lnTo>
                  <a:lnTo>
                    <a:pt x="320482" y="148697"/>
                  </a:lnTo>
                  <a:lnTo>
                    <a:pt x="281577" y="178942"/>
                  </a:lnTo>
                  <a:lnTo>
                    <a:pt x="245992" y="210265"/>
                  </a:lnTo>
                  <a:lnTo>
                    <a:pt x="212762" y="243253"/>
                  </a:lnTo>
                  <a:lnTo>
                    <a:pt x="181898" y="277793"/>
                  </a:lnTo>
                  <a:lnTo>
                    <a:pt x="153410" y="313768"/>
                  </a:lnTo>
                  <a:lnTo>
                    <a:pt x="127311" y="351065"/>
                  </a:lnTo>
                  <a:lnTo>
                    <a:pt x="103610" y="389569"/>
                  </a:lnTo>
                  <a:lnTo>
                    <a:pt x="82317" y="429166"/>
                  </a:lnTo>
                  <a:lnTo>
                    <a:pt x="63445" y="469741"/>
                  </a:lnTo>
                  <a:lnTo>
                    <a:pt x="47003" y="511179"/>
                  </a:lnTo>
                  <a:lnTo>
                    <a:pt x="33003" y="553366"/>
                  </a:lnTo>
                  <a:lnTo>
                    <a:pt x="21455" y="596187"/>
                  </a:lnTo>
                  <a:lnTo>
                    <a:pt x="12370" y="639528"/>
                  </a:lnTo>
                  <a:lnTo>
                    <a:pt x="5758" y="683273"/>
                  </a:lnTo>
                  <a:lnTo>
                    <a:pt x="1631" y="727309"/>
                  </a:lnTo>
                  <a:lnTo>
                    <a:pt x="0" y="771521"/>
                  </a:lnTo>
                  <a:lnTo>
                    <a:pt x="874" y="815794"/>
                  </a:lnTo>
                  <a:lnTo>
                    <a:pt x="4264" y="860014"/>
                  </a:lnTo>
                  <a:lnTo>
                    <a:pt x="10183" y="904065"/>
                  </a:lnTo>
                  <a:lnTo>
                    <a:pt x="18639" y="947835"/>
                  </a:lnTo>
                  <a:lnTo>
                    <a:pt x="29645" y="991206"/>
                  </a:lnTo>
                  <a:lnTo>
                    <a:pt x="43211" y="1034067"/>
                  </a:lnTo>
                  <a:lnTo>
                    <a:pt x="59346" y="1076300"/>
                  </a:lnTo>
                  <a:lnTo>
                    <a:pt x="78064" y="1117793"/>
                  </a:lnTo>
                  <a:lnTo>
                    <a:pt x="99373" y="1158431"/>
                  </a:lnTo>
                  <a:lnTo>
                    <a:pt x="123285" y="1198098"/>
                  </a:lnTo>
                  <a:lnTo>
                    <a:pt x="149811" y="1236680"/>
                  </a:lnTo>
                  <a:lnTo>
                    <a:pt x="178961" y="1274064"/>
                  </a:lnTo>
                  <a:lnTo>
                    <a:pt x="777766" y="777748"/>
                  </a:lnTo>
                  <a:lnTo>
                    <a:pt x="777766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870308" y="1784350"/>
              <a:ext cx="777875" cy="1274445"/>
            </a:xfrm>
            <a:custGeom>
              <a:avLst/>
              <a:gdLst/>
              <a:ahLst/>
              <a:cxnLst/>
              <a:rect l="l" t="t" r="r" b="b"/>
              <a:pathLst>
                <a:path w="777875" h="1274445">
                  <a:moveTo>
                    <a:pt x="178961" y="1274064"/>
                  </a:moveTo>
                  <a:lnTo>
                    <a:pt x="149811" y="1236680"/>
                  </a:lnTo>
                  <a:lnTo>
                    <a:pt x="123285" y="1198098"/>
                  </a:lnTo>
                  <a:lnTo>
                    <a:pt x="99373" y="1158431"/>
                  </a:lnTo>
                  <a:lnTo>
                    <a:pt x="78064" y="1117793"/>
                  </a:lnTo>
                  <a:lnTo>
                    <a:pt x="59346" y="1076300"/>
                  </a:lnTo>
                  <a:lnTo>
                    <a:pt x="43211" y="1034067"/>
                  </a:lnTo>
                  <a:lnTo>
                    <a:pt x="29645" y="991206"/>
                  </a:lnTo>
                  <a:lnTo>
                    <a:pt x="18639" y="947835"/>
                  </a:lnTo>
                  <a:lnTo>
                    <a:pt x="10183" y="904065"/>
                  </a:lnTo>
                  <a:lnTo>
                    <a:pt x="4264" y="860014"/>
                  </a:lnTo>
                  <a:lnTo>
                    <a:pt x="874" y="815794"/>
                  </a:lnTo>
                  <a:lnTo>
                    <a:pt x="0" y="771521"/>
                  </a:lnTo>
                  <a:lnTo>
                    <a:pt x="1631" y="727309"/>
                  </a:lnTo>
                  <a:lnTo>
                    <a:pt x="5758" y="683273"/>
                  </a:lnTo>
                  <a:lnTo>
                    <a:pt x="12370" y="639528"/>
                  </a:lnTo>
                  <a:lnTo>
                    <a:pt x="21455" y="596187"/>
                  </a:lnTo>
                  <a:lnTo>
                    <a:pt x="33003" y="553366"/>
                  </a:lnTo>
                  <a:lnTo>
                    <a:pt x="47003" y="511179"/>
                  </a:lnTo>
                  <a:lnTo>
                    <a:pt x="63445" y="469741"/>
                  </a:lnTo>
                  <a:lnTo>
                    <a:pt x="82317" y="429166"/>
                  </a:lnTo>
                  <a:lnTo>
                    <a:pt x="103610" y="389569"/>
                  </a:lnTo>
                  <a:lnTo>
                    <a:pt x="127311" y="351065"/>
                  </a:lnTo>
                  <a:lnTo>
                    <a:pt x="153410" y="313768"/>
                  </a:lnTo>
                  <a:lnTo>
                    <a:pt x="181898" y="277793"/>
                  </a:lnTo>
                  <a:lnTo>
                    <a:pt x="212762" y="243253"/>
                  </a:lnTo>
                  <a:lnTo>
                    <a:pt x="245992" y="210265"/>
                  </a:lnTo>
                  <a:lnTo>
                    <a:pt x="281577" y="178942"/>
                  </a:lnTo>
                  <a:lnTo>
                    <a:pt x="320482" y="148697"/>
                  </a:lnTo>
                  <a:lnTo>
                    <a:pt x="361043" y="121102"/>
                  </a:lnTo>
                  <a:lnTo>
                    <a:pt x="403122" y="96204"/>
                  </a:lnTo>
                  <a:lnTo>
                    <a:pt x="446581" y="74054"/>
                  </a:lnTo>
                  <a:lnTo>
                    <a:pt x="491279" y="54699"/>
                  </a:lnTo>
                  <a:lnTo>
                    <a:pt x="537080" y="38188"/>
                  </a:lnTo>
                  <a:lnTo>
                    <a:pt x="583844" y="24570"/>
                  </a:lnTo>
                  <a:lnTo>
                    <a:pt x="631434" y="13893"/>
                  </a:lnTo>
                  <a:lnTo>
                    <a:pt x="679710" y="6207"/>
                  </a:lnTo>
                  <a:lnTo>
                    <a:pt x="728533" y="1559"/>
                  </a:lnTo>
                  <a:lnTo>
                    <a:pt x="777766" y="0"/>
                  </a:lnTo>
                  <a:lnTo>
                    <a:pt x="777766" y="777748"/>
                  </a:lnTo>
                  <a:lnTo>
                    <a:pt x="178961" y="127406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080002" y="2334513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44%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73779" y="3116072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8%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3669" y="2982594"/>
            <a:ext cx="26987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93770" y="2210257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35%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2731" y="169011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613562" y="1305306"/>
            <a:ext cx="3136265" cy="647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9250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Уверенность</a:t>
            </a:r>
            <a:r>
              <a:rPr sz="1100" b="1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100" b="1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выборе</a:t>
            </a:r>
            <a:r>
              <a:rPr sz="1100" b="1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профессии</a:t>
            </a: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 marR="1168400">
              <a:lnSpc>
                <a:spcPts val="1150"/>
              </a:lnSpc>
              <a:spcBef>
                <a:spcPts val="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Абсолютно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 уверен(а)</a:t>
            </a:r>
            <a:r>
              <a:rPr sz="1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это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именно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то,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чем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я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хочу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заниматься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2731" y="2199132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13562" y="2135505"/>
            <a:ext cx="7321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выбрал(а)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22731" y="270510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13562" y="2643886"/>
            <a:ext cx="1817370" cy="3257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150"/>
              </a:lnSpc>
              <a:spcBef>
                <a:spcPts val="18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Пока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уверен(а),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рассматриваю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другие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варианты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2731" y="321411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613562" y="3152393"/>
            <a:ext cx="19367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Скорее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уверен(а),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но</a:t>
            </a:r>
            <a:r>
              <a:rPr sz="1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есть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сомнения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51459" y="1229867"/>
            <a:ext cx="4843780" cy="2414270"/>
          </a:xfrm>
          <a:custGeom>
            <a:avLst/>
            <a:gdLst/>
            <a:ahLst/>
            <a:cxnLst/>
            <a:rect l="l" t="t" r="r" b="b"/>
            <a:pathLst>
              <a:path w="4843780" h="2414270">
                <a:moveTo>
                  <a:pt x="0" y="2414016"/>
                </a:moveTo>
                <a:lnTo>
                  <a:pt x="4843272" y="2414016"/>
                </a:lnTo>
                <a:lnTo>
                  <a:pt x="4843272" y="0"/>
                </a:lnTo>
                <a:lnTo>
                  <a:pt x="0" y="0"/>
                </a:lnTo>
                <a:lnTo>
                  <a:pt x="0" y="2414016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5" name="object 25"/>
          <p:cNvGrpSpPr/>
          <p:nvPr/>
        </p:nvGrpSpPr>
        <p:grpSpPr>
          <a:xfrm>
            <a:off x="4931473" y="4236529"/>
            <a:ext cx="2996565" cy="2234565"/>
            <a:chOff x="4931473" y="4236529"/>
            <a:chExt cx="2996565" cy="2234565"/>
          </a:xfrm>
        </p:grpSpPr>
        <p:sp>
          <p:nvSpPr>
            <p:cNvPr id="26" name="object 26"/>
            <p:cNvSpPr/>
            <p:nvPr/>
          </p:nvSpPr>
          <p:spPr>
            <a:xfrm>
              <a:off x="4937760" y="4322063"/>
              <a:ext cx="2990215" cy="2063750"/>
            </a:xfrm>
            <a:custGeom>
              <a:avLst/>
              <a:gdLst/>
              <a:ahLst/>
              <a:cxnLst/>
              <a:rect l="l" t="t" r="r" b="b"/>
              <a:pathLst>
                <a:path w="2990215" h="2063750">
                  <a:moveTo>
                    <a:pt x="542544" y="277368"/>
                  </a:moveTo>
                  <a:lnTo>
                    <a:pt x="0" y="277368"/>
                  </a:lnTo>
                  <a:lnTo>
                    <a:pt x="0" y="393192"/>
                  </a:lnTo>
                  <a:lnTo>
                    <a:pt x="542544" y="393192"/>
                  </a:lnTo>
                  <a:lnTo>
                    <a:pt x="542544" y="277368"/>
                  </a:lnTo>
                  <a:close/>
                </a:path>
                <a:path w="2990215" h="2063750">
                  <a:moveTo>
                    <a:pt x="649224" y="0"/>
                  </a:moveTo>
                  <a:lnTo>
                    <a:pt x="0" y="0"/>
                  </a:lnTo>
                  <a:lnTo>
                    <a:pt x="0" y="115824"/>
                  </a:lnTo>
                  <a:lnTo>
                    <a:pt x="649224" y="115824"/>
                  </a:lnTo>
                  <a:lnTo>
                    <a:pt x="649224" y="0"/>
                  </a:lnTo>
                  <a:close/>
                </a:path>
                <a:path w="2990215" h="2063750">
                  <a:moveTo>
                    <a:pt x="652272" y="835152"/>
                  </a:moveTo>
                  <a:lnTo>
                    <a:pt x="0" y="835152"/>
                  </a:lnTo>
                  <a:lnTo>
                    <a:pt x="0" y="950976"/>
                  </a:lnTo>
                  <a:lnTo>
                    <a:pt x="652272" y="950976"/>
                  </a:lnTo>
                  <a:lnTo>
                    <a:pt x="652272" y="835152"/>
                  </a:lnTo>
                  <a:close/>
                </a:path>
                <a:path w="2990215" h="2063750">
                  <a:moveTo>
                    <a:pt x="844296" y="1389888"/>
                  </a:moveTo>
                  <a:lnTo>
                    <a:pt x="0" y="1389888"/>
                  </a:lnTo>
                  <a:lnTo>
                    <a:pt x="0" y="1505712"/>
                  </a:lnTo>
                  <a:lnTo>
                    <a:pt x="844296" y="1505712"/>
                  </a:lnTo>
                  <a:lnTo>
                    <a:pt x="844296" y="1389888"/>
                  </a:lnTo>
                  <a:close/>
                </a:path>
                <a:path w="2990215" h="2063750">
                  <a:moveTo>
                    <a:pt x="917448" y="1667256"/>
                  </a:moveTo>
                  <a:lnTo>
                    <a:pt x="0" y="1667256"/>
                  </a:lnTo>
                  <a:lnTo>
                    <a:pt x="0" y="1783080"/>
                  </a:lnTo>
                  <a:lnTo>
                    <a:pt x="917448" y="1783080"/>
                  </a:lnTo>
                  <a:lnTo>
                    <a:pt x="917448" y="1667256"/>
                  </a:lnTo>
                  <a:close/>
                </a:path>
                <a:path w="2990215" h="2063750">
                  <a:moveTo>
                    <a:pt x="1130808" y="1112520"/>
                  </a:moveTo>
                  <a:lnTo>
                    <a:pt x="0" y="1112520"/>
                  </a:lnTo>
                  <a:lnTo>
                    <a:pt x="0" y="1228344"/>
                  </a:lnTo>
                  <a:lnTo>
                    <a:pt x="1130808" y="1228344"/>
                  </a:lnTo>
                  <a:lnTo>
                    <a:pt x="1130808" y="1112520"/>
                  </a:lnTo>
                  <a:close/>
                </a:path>
                <a:path w="2990215" h="2063750">
                  <a:moveTo>
                    <a:pt x="1222248" y="1947672"/>
                  </a:moveTo>
                  <a:lnTo>
                    <a:pt x="0" y="1947672"/>
                  </a:lnTo>
                  <a:lnTo>
                    <a:pt x="0" y="2063496"/>
                  </a:lnTo>
                  <a:lnTo>
                    <a:pt x="1222248" y="2063496"/>
                  </a:lnTo>
                  <a:lnTo>
                    <a:pt x="1222248" y="1947672"/>
                  </a:lnTo>
                  <a:close/>
                </a:path>
                <a:path w="2990215" h="2063750">
                  <a:moveTo>
                    <a:pt x="2990088" y="554736"/>
                  </a:moveTo>
                  <a:lnTo>
                    <a:pt x="0" y="554736"/>
                  </a:lnTo>
                  <a:lnTo>
                    <a:pt x="0" y="670560"/>
                  </a:lnTo>
                  <a:lnTo>
                    <a:pt x="2990088" y="670560"/>
                  </a:lnTo>
                  <a:lnTo>
                    <a:pt x="2990088" y="554736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936235" y="4241291"/>
              <a:ext cx="0" cy="2225040"/>
            </a:xfrm>
            <a:custGeom>
              <a:avLst/>
              <a:gdLst/>
              <a:ahLst/>
              <a:cxnLst/>
              <a:rect l="l" t="t" r="r" b="b"/>
              <a:pathLst>
                <a:path h="2225040">
                  <a:moveTo>
                    <a:pt x="0" y="2225039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6234429" y="6234480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24%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28995" y="5955893"/>
            <a:ext cx="2698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18%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55842" y="5678220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16%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143244" y="5399913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22%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64072" y="5121655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13%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02523" y="4843094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58%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54979" y="4565396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11%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61405" y="4287139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13%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89326" y="6231128"/>
            <a:ext cx="235140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встреч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молодыми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специалистами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597785" y="5952845"/>
            <a:ext cx="23729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индивидуальных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консультаций</a:t>
            </a:r>
            <a:r>
              <a:rPr sz="10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с…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29841" y="5674258"/>
            <a:ext cx="332676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информации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о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колледжах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вузах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0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84046" y="5396610"/>
            <a:ext cx="34524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информации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о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современных</a:t>
            </a:r>
            <a:r>
              <a:rPr sz="1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профессиях</a:t>
            </a:r>
            <a:r>
              <a:rPr sz="10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рынке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труда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56842" y="5118353"/>
            <a:ext cx="31940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помощи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оценке</a:t>
            </a:r>
            <a:r>
              <a:rPr sz="1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своих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способностей</a:t>
            </a:r>
            <a:r>
              <a:rPr sz="10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интересов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279269" y="4839970"/>
            <a:ext cx="25577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практики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(экскурсий,</a:t>
            </a:r>
            <a:r>
              <a:rPr sz="1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проб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профессий)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449190" y="4561408"/>
            <a:ext cx="39306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Другое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42005" y="4283710"/>
            <a:ext cx="19977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Мне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хватило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информации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помощи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583559" y="3864355"/>
            <a:ext cx="16510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Times New Roman" panose="02020603050405020304"/>
                <a:cs typeface="Times New Roman" panose="02020603050405020304"/>
              </a:rPr>
              <a:t>Предложения</a:t>
            </a:r>
            <a:r>
              <a:rPr sz="11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участников</a:t>
            </a:r>
            <a:endParaRPr sz="11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7556" y="3790188"/>
            <a:ext cx="8275320" cy="2862580"/>
          </a:xfrm>
          <a:custGeom>
            <a:avLst/>
            <a:gdLst/>
            <a:ahLst/>
            <a:cxnLst/>
            <a:rect l="l" t="t" r="r" b="b"/>
            <a:pathLst>
              <a:path w="8275320" h="2862579">
                <a:moveTo>
                  <a:pt x="0" y="2862072"/>
                </a:moveTo>
                <a:lnTo>
                  <a:pt x="8275320" y="2862072"/>
                </a:lnTo>
                <a:lnTo>
                  <a:pt x="8275320" y="0"/>
                </a:lnTo>
                <a:lnTo>
                  <a:pt x="0" y="0"/>
                </a:lnTo>
                <a:lnTo>
                  <a:pt x="0" y="2862072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5436108" y="1232916"/>
            <a:ext cx="2734310" cy="954405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445770" marR="443865" indent="81915">
              <a:lnSpc>
                <a:spcPct val="100000"/>
              </a:lnSpc>
              <a:spcBef>
                <a:spcPts val="295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Если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Вы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уже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выбрали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профессию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учебное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327025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заведение,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то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насколько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Вы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40322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уверены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своем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выборе?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436108" y="2909316"/>
            <a:ext cx="2737485" cy="737870"/>
          </a:xfrm>
          <a:prstGeom prst="rect">
            <a:avLst/>
          </a:prstGeom>
          <a:solidFill>
            <a:srgbClr val="B7DEE8"/>
          </a:solidFill>
          <a:ln w="9144">
            <a:solidFill>
              <a:srgbClr val="92CDDD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38430" marR="125730" algn="ctr">
              <a:lnSpc>
                <a:spcPct val="100000"/>
              </a:lnSpc>
              <a:spcBef>
                <a:spcPts val="295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Что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Вам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хотелось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бы</a:t>
            </a:r>
            <a:r>
              <a:rPr sz="14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добавить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школьную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профориентацию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для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более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уверенного</a:t>
            </a:r>
            <a:r>
              <a:rPr sz="14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выбора?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705" y="311785"/>
            <a:ext cx="8237220" cy="4419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668780">
              <a:lnSpc>
                <a:spcPct val="100000"/>
              </a:lnSpc>
              <a:spcBef>
                <a:spcPts val="90"/>
              </a:spcBef>
            </a:pP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Социологический</a:t>
            </a:r>
            <a:r>
              <a:rPr sz="2800" b="1" spc="-5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</a:t>
            </a:r>
            <a:endParaRPr sz="28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9937" y="4580889"/>
            <a:ext cx="3106420" cy="820419"/>
          </a:xfrm>
          <a:prstGeom prst="rect">
            <a:avLst/>
          </a:prstGeom>
          <a:solidFill>
            <a:srgbClr val="B7DEE8"/>
          </a:solidFill>
          <a:ln w="9144">
            <a:solidFill>
              <a:srgbClr val="92CDD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495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Какие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профориентационные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270" algn="ctr">
              <a:lnSpc>
                <a:spcPts val="1345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мероприятия,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Ваш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взгляд,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были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бы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ts val="1345"/>
              </a:lnSpc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САМЫМИ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полезными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для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905" algn="ctr">
              <a:lnSpc>
                <a:spcPts val="1515"/>
              </a:lnSpc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школьников?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graphicFrame>
        <p:nvGraphicFramePr>
          <p:cNvPr id="22" name="Диаграмма 21"/>
          <p:cNvGraphicFramePr/>
          <p:nvPr/>
        </p:nvGraphicFramePr>
        <p:xfrm>
          <a:off x="377190" y="951230"/>
          <a:ext cx="8100695" cy="3455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8470" y="336868"/>
            <a:ext cx="7992110" cy="444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Социологический</a:t>
            </a:r>
            <a:r>
              <a:rPr sz="2800" b="1" spc="-18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</a:t>
            </a:r>
            <a:endParaRPr sz="28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83223" y="4666805"/>
            <a:ext cx="1609090" cy="1614170"/>
            <a:chOff x="4683223" y="4666805"/>
            <a:chExt cx="1609090" cy="1614170"/>
          </a:xfrm>
        </p:grpSpPr>
        <p:sp>
          <p:nvSpPr>
            <p:cNvPr id="5" name="object 5"/>
            <p:cNvSpPr/>
            <p:nvPr/>
          </p:nvSpPr>
          <p:spPr>
            <a:xfrm>
              <a:off x="5490082" y="4671567"/>
              <a:ext cx="802640" cy="1333500"/>
            </a:xfrm>
            <a:custGeom>
              <a:avLst/>
              <a:gdLst/>
              <a:ahLst/>
              <a:cxnLst/>
              <a:rect l="l" t="t" r="r" b="b"/>
              <a:pathLst>
                <a:path w="802639" h="1333500">
                  <a:moveTo>
                    <a:pt x="0" y="0"/>
                  </a:moveTo>
                  <a:lnTo>
                    <a:pt x="0" y="802131"/>
                  </a:lnTo>
                  <a:lnTo>
                    <a:pt x="601471" y="1332941"/>
                  </a:lnTo>
                  <a:lnTo>
                    <a:pt x="632579" y="1295443"/>
                  </a:lnTo>
                  <a:lnTo>
                    <a:pt x="661226" y="1256311"/>
                  </a:lnTo>
                  <a:lnTo>
                    <a:pt x="687367" y="1215667"/>
                  </a:lnTo>
                  <a:lnTo>
                    <a:pt x="710955" y="1173635"/>
                  </a:lnTo>
                  <a:lnTo>
                    <a:pt x="731943" y="1130337"/>
                  </a:lnTo>
                  <a:lnTo>
                    <a:pt x="750284" y="1085896"/>
                  </a:lnTo>
                  <a:lnTo>
                    <a:pt x="765931" y="1040435"/>
                  </a:lnTo>
                  <a:lnTo>
                    <a:pt x="778839" y="994076"/>
                  </a:lnTo>
                  <a:lnTo>
                    <a:pt x="788959" y="946944"/>
                  </a:lnTo>
                  <a:lnTo>
                    <a:pt x="796246" y="899161"/>
                  </a:lnTo>
                  <a:lnTo>
                    <a:pt x="800652" y="850849"/>
                  </a:lnTo>
                  <a:lnTo>
                    <a:pt x="802131" y="802131"/>
                  </a:lnTo>
                  <a:lnTo>
                    <a:pt x="800667" y="753271"/>
                  </a:lnTo>
                  <a:lnTo>
                    <a:pt x="796331" y="705184"/>
                  </a:lnTo>
                  <a:lnTo>
                    <a:pt x="789207" y="657955"/>
                  </a:lnTo>
                  <a:lnTo>
                    <a:pt x="779379" y="611668"/>
                  </a:lnTo>
                  <a:lnTo>
                    <a:pt x="766930" y="566406"/>
                  </a:lnTo>
                  <a:lnTo>
                    <a:pt x="751945" y="522253"/>
                  </a:lnTo>
                  <a:lnTo>
                    <a:pt x="734507" y="479295"/>
                  </a:lnTo>
                  <a:lnTo>
                    <a:pt x="714701" y="437613"/>
                  </a:lnTo>
                  <a:lnTo>
                    <a:pt x="692610" y="397293"/>
                  </a:lnTo>
                  <a:lnTo>
                    <a:pt x="668319" y="358418"/>
                  </a:lnTo>
                  <a:lnTo>
                    <a:pt x="641911" y="321073"/>
                  </a:lnTo>
                  <a:lnTo>
                    <a:pt x="613470" y="285340"/>
                  </a:lnTo>
                  <a:lnTo>
                    <a:pt x="583081" y="251305"/>
                  </a:lnTo>
                  <a:lnTo>
                    <a:pt x="550826" y="219050"/>
                  </a:lnTo>
                  <a:lnTo>
                    <a:pt x="516791" y="188661"/>
                  </a:lnTo>
                  <a:lnTo>
                    <a:pt x="481058" y="160220"/>
                  </a:lnTo>
                  <a:lnTo>
                    <a:pt x="443713" y="133812"/>
                  </a:lnTo>
                  <a:lnTo>
                    <a:pt x="404838" y="109521"/>
                  </a:lnTo>
                  <a:lnTo>
                    <a:pt x="364518" y="87430"/>
                  </a:lnTo>
                  <a:lnTo>
                    <a:pt x="322836" y="67624"/>
                  </a:lnTo>
                  <a:lnTo>
                    <a:pt x="279878" y="50186"/>
                  </a:lnTo>
                  <a:lnTo>
                    <a:pt x="235725" y="35201"/>
                  </a:lnTo>
                  <a:lnTo>
                    <a:pt x="190463" y="22752"/>
                  </a:lnTo>
                  <a:lnTo>
                    <a:pt x="144176" y="12924"/>
                  </a:lnTo>
                  <a:lnTo>
                    <a:pt x="96947" y="5800"/>
                  </a:lnTo>
                  <a:lnTo>
                    <a:pt x="48860" y="1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786375" y="5473699"/>
              <a:ext cx="1305560" cy="802005"/>
            </a:xfrm>
            <a:custGeom>
              <a:avLst/>
              <a:gdLst/>
              <a:ahLst/>
              <a:cxnLst/>
              <a:rect l="l" t="t" r="r" b="b"/>
              <a:pathLst>
                <a:path w="1305560" h="802004">
                  <a:moveTo>
                    <a:pt x="703707" y="0"/>
                  </a:moveTo>
                  <a:lnTo>
                    <a:pt x="0" y="384975"/>
                  </a:lnTo>
                  <a:lnTo>
                    <a:pt x="23440" y="425085"/>
                  </a:lnTo>
                  <a:lnTo>
                    <a:pt x="49134" y="463707"/>
                  </a:lnTo>
                  <a:lnTo>
                    <a:pt x="77009" y="500748"/>
                  </a:lnTo>
                  <a:lnTo>
                    <a:pt x="106990" y="536117"/>
                  </a:lnTo>
                  <a:lnTo>
                    <a:pt x="139003" y="569722"/>
                  </a:lnTo>
                  <a:lnTo>
                    <a:pt x="172974" y="601472"/>
                  </a:lnTo>
                  <a:lnTo>
                    <a:pt x="210574" y="632706"/>
                  </a:lnTo>
                  <a:lnTo>
                    <a:pt x="249495" y="661275"/>
                  </a:lnTo>
                  <a:lnTo>
                    <a:pt x="289619" y="687186"/>
                  </a:lnTo>
                  <a:lnTo>
                    <a:pt x="330826" y="710446"/>
                  </a:lnTo>
                  <a:lnTo>
                    <a:pt x="372999" y="731063"/>
                  </a:lnTo>
                  <a:lnTo>
                    <a:pt x="416019" y="749043"/>
                  </a:lnTo>
                  <a:lnTo>
                    <a:pt x="459767" y="764396"/>
                  </a:lnTo>
                  <a:lnTo>
                    <a:pt x="504124" y="777126"/>
                  </a:lnTo>
                  <a:lnTo>
                    <a:pt x="548973" y="787243"/>
                  </a:lnTo>
                  <a:lnTo>
                    <a:pt x="594195" y="794754"/>
                  </a:lnTo>
                  <a:lnTo>
                    <a:pt x="639672" y="799665"/>
                  </a:lnTo>
                  <a:lnTo>
                    <a:pt x="685283" y="801985"/>
                  </a:lnTo>
                  <a:lnTo>
                    <a:pt x="730913" y="801721"/>
                  </a:lnTo>
                  <a:lnTo>
                    <a:pt x="776441" y="798879"/>
                  </a:lnTo>
                  <a:lnTo>
                    <a:pt x="821749" y="793469"/>
                  </a:lnTo>
                  <a:lnTo>
                    <a:pt x="866719" y="785496"/>
                  </a:lnTo>
                  <a:lnTo>
                    <a:pt x="911233" y="774968"/>
                  </a:lnTo>
                  <a:lnTo>
                    <a:pt x="955171" y="761893"/>
                  </a:lnTo>
                  <a:lnTo>
                    <a:pt x="998416" y="746278"/>
                  </a:lnTo>
                  <a:lnTo>
                    <a:pt x="1040848" y="728131"/>
                  </a:lnTo>
                  <a:lnTo>
                    <a:pt x="1082350" y="707458"/>
                  </a:lnTo>
                  <a:lnTo>
                    <a:pt x="1122802" y="684268"/>
                  </a:lnTo>
                  <a:lnTo>
                    <a:pt x="1162087" y="658567"/>
                  </a:lnTo>
                  <a:lnTo>
                    <a:pt x="1200085" y="630364"/>
                  </a:lnTo>
                  <a:lnTo>
                    <a:pt x="1236679" y="599664"/>
                  </a:lnTo>
                  <a:lnTo>
                    <a:pt x="1271750" y="566477"/>
                  </a:lnTo>
                  <a:lnTo>
                    <a:pt x="1305178" y="530809"/>
                  </a:lnTo>
                  <a:lnTo>
                    <a:pt x="703707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786375" y="5473699"/>
              <a:ext cx="1305560" cy="802005"/>
            </a:xfrm>
            <a:custGeom>
              <a:avLst/>
              <a:gdLst/>
              <a:ahLst/>
              <a:cxnLst/>
              <a:rect l="l" t="t" r="r" b="b"/>
              <a:pathLst>
                <a:path w="1305560" h="802004">
                  <a:moveTo>
                    <a:pt x="1305178" y="530809"/>
                  </a:moveTo>
                  <a:lnTo>
                    <a:pt x="1271750" y="566477"/>
                  </a:lnTo>
                  <a:lnTo>
                    <a:pt x="1236679" y="599664"/>
                  </a:lnTo>
                  <a:lnTo>
                    <a:pt x="1200085" y="630364"/>
                  </a:lnTo>
                  <a:lnTo>
                    <a:pt x="1162087" y="658567"/>
                  </a:lnTo>
                  <a:lnTo>
                    <a:pt x="1122802" y="684268"/>
                  </a:lnTo>
                  <a:lnTo>
                    <a:pt x="1082350" y="707458"/>
                  </a:lnTo>
                  <a:lnTo>
                    <a:pt x="1040848" y="728131"/>
                  </a:lnTo>
                  <a:lnTo>
                    <a:pt x="998416" y="746278"/>
                  </a:lnTo>
                  <a:lnTo>
                    <a:pt x="955171" y="761893"/>
                  </a:lnTo>
                  <a:lnTo>
                    <a:pt x="911233" y="774968"/>
                  </a:lnTo>
                  <a:lnTo>
                    <a:pt x="866719" y="785496"/>
                  </a:lnTo>
                  <a:lnTo>
                    <a:pt x="821749" y="793469"/>
                  </a:lnTo>
                  <a:lnTo>
                    <a:pt x="776441" y="798879"/>
                  </a:lnTo>
                  <a:lnTo>
                    <a:pt x="730913" y="801721"/>
                  </a:lnTo>
                  <a:lnTo>
                    <a:pt x="685283" y="801985"/>
                  </a:lnTo>
                  <a:lnTo>
                    <a:pt x="639672" y="799665"/>
                  </a:lnTo>
                  <a:lnTo>
                    <a:pt x="594195" y="794754"/>
                  </a:lnTo>
                  <a:lnTo>
                    <a:pt x="548973" y="787243"/>
                  </a:lnTo>
                  <a:lnTo>
                    <a:pt x="504124" y="777126"/>
                  </a:lnTo>
                  <a:lnTo>
                    <a:pt x="459767" y="764396"/>
                  </a:lnTo>
                  <a:lnTo>
                    <a:pt x="416019" y="749043"/>
                  </a:lnTo>
                  <a:lnTo>
                    <a:pt x="372999" y="731063"/>
                  </a:lnTo>
                  <a:lnTo>
                    <a:pt x="330826" y="710446"/>
                  </a:lnTo>
                  <a:lnTo>
                    <a:pt x="289619" y="687186"/>
                  </a:lnTo>
                  <a:lnTo>
                    <a:pt x="249495" y="661275"/>
                  </a:lnTo>
                  <a:lnTo>
                    <a:pt x="210574" y="632706"/>
                  </a:lnTo>
                  <a:lnTo>
                    <a:pt x="172974" y="601472"/>
                  </a:lnTo>
                  <a:lnTo>
                    <a:pt x="139003" y="569722"/>
                  </a:lnTo>
                  <a:lnTo>
                    <a:pt x="106990" y="536117"/>
                  </a:lnTo>
                  <a:lnTo>
                    <a:pt x="77009" y="500748"/>
                  </a:lnTo>
                  <a:lnTo>
                    <a:pt x="49134" y="463707"/>
                  </a:lnTo>
                  <a:lnTo>
                    <a:pt x="23440" y="425085"/>
                  </a:lnTo>
                  <a:lnTo>
                    <a:pt x="0" y="384975"/>
                  </a:lnTo>
                  <a:lnTo>
                    <a:pt x="703707" y="0"/>
                  </a:lnTo>
                  <a:lnTo>
                    <a:pt x="1305178" y="53080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687985" y="5020309"/>
              <a:ext cx="802640" cy="838835"/>
            </a:xfrm>
            <a:custGeom>
              <a:avLst/>
              <a:gdLst/>
              <a:ahLst/>
              <a:cxnLst/>
              <a:rect l="l" t="t" r="r" b="b"/>
              <a:pathLst>
                <a:path w="802639" h="838835">
                  <a:moveTo>
                    <a:pt x="140427" y="0"/>
                  </a:moveTo>
                  <a:lnTo>
                    <a:pt x="113390" y="42218"/>
                  </a:lnTo>
                  <a:lnTo>
                    <a:pt x="89222" y="85683"/>
                  </a:lnTo>
                  <a:lnTo>
                    <a:pt x="67930" y="130255"/>
                  </a:lnTo>
                  <a:lnTo>
                    <a:pt x="49522" y="175799"/>
                  </a:lnTo>
                  <a:lnTo>
                    <a:pt x="34003" y="222176"/>
                  </a:lnTo>
                  <a:lnTo>
                    <a:pt x="21381" y="269248"/>
                  </a:lnTo>
                  <a:lnTo>
                    <a:pt x="11663" y="316879"/>
                  </a:lnTo>
                  <a:lnTo>
                    <a:pt x="4855" y="364930"/>
                  </a:lnTo>
                  <a:lnTo>
                    <a:pt x="965" y="413265"/>
                  </a:lnTo>
                  <a:lnTo>
                    <a:pt x="0" y="461746"/>
                  </a:lnTo>
                  <a:lnTo>
                    <a:pt x="1965" y="510236"/>
                  </a:lnTo>
                  <a:lnTo>
                    <a:pt x="6870" y="558596"/>
                  </a:lnTo>
                  <a:lnTo>
                    <a:pt x="14720" y="606690"/>
                  </a:lnTo>
                  <a:lnTo>
                    <a:pt x="25521" y="654380"/>
                  </a:lnTo>
                  <a:lnTo>
                    <a:pt x="39283" y="701529"/>
                  </a:lnTo>
                  <a:lnTo>
                    <a:pt x="56010" y="747999"/>
                  </a:lnTo>
                  <a:lnTo>
                    <a:pt x="75710" y="793652"/>
                  </a:lnTo>
                  <a:lnTo>
                    <a:pt x="98390" y="838352"/>
                  </a:lnTo>
                  <a:lnTo>
                    <a:pt x="802097" y="453389"/>
                  </a:lnTo>
                  <a:lnTo>
                    <a:pt x="140427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687985" y="5020309"/>
              <a:ext cx="802640" cy="838835"/>
            </a:xfrm>
            <a:custGeom>
              <a:avLst/>
              <a:gdLst/>
              <a:ahLst/>
              <a:cxnLst/>
              <a:rect l="l" t="t" r="r" b="b"/>
              <a:pathLst>
                <a:path w="802639" h="838835">
                  <a:moveTo>
                    <a:pt x="98390" y="838352"/>
                  </a:moveTo>
                  <a:lnTo>
                    <a:pt x="75710" y="793652"/>
                  </a:lnTo>
                  <a:lnTo>
                    <a:pt x="56010" y="747999"/>
                  </a:lnTo>
                  <a:lnTo>
                    <a:pt x="39283" y="701529"/>
                  </a:lnTo>
                  <a:lnTo>
                    <a:pt x="25521" y="654380"/>
                  </a:lnTo>
                  <a:lnTo>
                    <a:pt x="14720" y="606690"/>
                  </a:lnTo>
                  <a:lnTo>
                    <a:pt x="6870" y="558596"/>
                  </a:lnTo>
                  <a:lnTo>
                    <a:pt x="1965" y="510236"/>
                  </a:lnTo>
                  <a:lnTo>
                    <a:pt x="0" y="461746"/>
                  </a:lnTo>
                  <a:lnTo>
                    <a:pt x="965" y="413265"/>
                  </a:lnTo>
                  <a:lnTo>
                    <a:pt x="4855" y="364930"/>
                  </a:lnTo>
                  <a:lnTo>
                    <a:pt x="11663" y="316879"/>
                  </a:lnTo>
                  <a:lnTo>
                    <a:pt x="21381" y="269248"/>
                  </a:lnTo>
                  <a:lnTo>
                    <a:pt x="34003" y="222176"/>
                  </a:lnTo>
                  <a:lnTo>
                    <a:pt x="49522" y="175799"/>
                  </a:lnTo>
                  <a:lnTo>
                    <a:pt x="67930" y="130255"/>
                  </a:lnTo>
                  <a:lnTo>
                    <a:pt x="89222" y="85683"/>
                  </a:lnTo>
                  <a:lnTo>
                    <a:pt x="113390" y="42218"/>
                  </a:lnTo>
                  <a:lnTo>
                    <a:pt x="140427" y="0"/>
                  </a:lnTo>
                  <a:lnTo>
                    <a:pt x="802097" y="453389"/>
                  </a:lnTo>
                  <a:lnTo>
                    <a:pt x="98390" y="83835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828412" y="4671567"/>
              <a:ext cx="661670" cy="802640"/>
            </a:xfrm>
            <a:custGeom>
              <a:avLst/>
              <a:gdLst/>
              <a:ahLst/>
              <a:cxnLst/>
              <a:rect l="l" t="t" r="r" b="b"/>
              <a:pathLst>
                <a:path w="661670" h="802639">
                  <a:moveTo>
                    <a:pt x="661670" y="0"/>
                  </a:moveTo>
                  <a:lnTo>
                    <a:pt x="612287" y="1519"/>
                  </a:lnTo>
                  <a:lnTo>
                    <a:pt x="563422" y="6035"/>
                  </a:lnTo>
                  <a:lnTo>
                    <a:pt x="515193" y="13486"/>
                  </a:lnTo>
                  <a:lnTo>
                    <a:pt x="467719" y="23808"/>
                  </a:lnTo>
                  <a:lnTo>
                    <a:pt x="421117" y="36938"/>
                  </a:lnTo>
                  <a:lnTo>
                    <a:pt x="375507" y="52814"/>
                  </a:lnTo>
                  <a:lnTo>
                    <a:pt x="331006" y="71373"/>
                  </a:lnTo>
                  <a:lnTo>
                    <a:pt x="287734" y="92551"/>
                  </a:lnTo>
                  <a:lnTo>
                    <a:pt x="245809" y="116286"/>
                  </a:lnTo>
                  <a:lnTo>
                    <a:pt x="205349" y="142515"/>
                  </a:lnTo>
                  <a:lnTo>
                    <a:pt x="166473" y="171175"/>
                  </a:lnTo>
                  <a:lnTo>
                    <a:pt x="129299" y="202203"/>
                  </a:lnTo>
                  <a:lnTo>
                    <a:pt x="93947" y="235537"/>
                  </a:lnTo>
                  <a:lnTo>
                    <a:pt x="60534" y="271113"/>
                  </a:lnTo>
                  <a:lnTo>
                    <a:pt x="29178" y="308869"/>
                  </a:lnTo>
                  <a:lnTo>
                    <a:pt x="0" y="348741"/>
                  </a:lnTo>
                  <a:lnTo>
                    <a:pt x="661670" y="802131"/>
                  </a:lnTo>
                  <a:lnTo>
                    <a:pt x="66167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828412" y="4671567"/>
              <a:ext cx="661670" cy="802640"/>
            </a:xfrm>
            <a:custGeom>
              <a:avLst/>
              <a:gdLst/>
              <a:ahLst/>
              <a:cxnLst/>
              <a:rect l="l" t="t" r="r" b="b"/>
              <a:pathLst>
                <a:path w="661670" h="802639">
                  <a:moveTo>
                    <a:pt x="0" y="348741"/>
                  </a:moveTo>
                  <a:lnTo>
                    <a:pt x="29178" y="308869"/>
                  </a:lnTo>
                  <a:lnTo>
                    <a:pt x="60534" y="271113"/>
                  </a:lnTo>
                  <a:lnTo>
                    <a:pt x="93947" y="235537"/>
                  </a:lnTo>
                  <a:lnTo>
                    <a:pt x="129299" y="202203"/>
                  </a:lnTo>
                  <a:lnTo>
                    <a:pt x="166473" y="171175"/>
                  </a:lnTo>
                  <a:lnTo>
                    <a:pt x="205349" y="142515"/>
                  </a:lnTo>
                  <a:lnTo>
                    <a:pt x="245809" y="116286"/>
                  </a:lnTo>
                  <a:lnTo>
                    <a:pt x="287734" y="92551"/>
                  </a:lnTo>
                  <a:lnTo>
                    <a:pt x="331006" y="71373"/>
                  </a:lnTo>
                  <a:lnTo>
                    <a:pt x="375507" y="52814"/>
                  </a:lnTo>
                  <a:lnTo>
                    <a:pt x="421117" y="36938"/>
                  </a:lnTo>
                  <a:lnTo>
                    <a:pt x="467719" y="23808"/>
                  </a:lnTo>
                  <a:lnTo>
                    <a:pt x="515193" y="13486"/>
                  </a:lnTo>
                  <a:lnTo>
                    <a:pt x="563422" y="6035"/>
                  </a:lnTo>
                  <a:lnTo>
                    <a:pt x="612287" y="1519"/>
                  </a:lnTo>
                  <a:lnTo>
                    <a:pt x="661670" y="0"/>
                  </a:lnTo>
                  <a:lnTo>
                    <a:pt x="661670" y="802131"/>
                  </a:lnTo>
                  <a:lnTo>
                    <a:pt x="0" y="34874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5273928" y="6021120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30%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606540" y="4573523"/>
            <a:ext cx="60960" cy="1097280"/>
            <a:chOff x="6606540" y="4573523"/>
            <a:chExt cx="60960" cy="1097280"/>
          </a:xfrm>
        </p:grpSpPr>
        <p:sp>
          <p:nvSpPr>
            <p:cNvPr id="14" name="object 14"/>
            <p:cNvSpPr/>
            <p:nvPr/>
          </p:nvSpPr>
          <p:spPr>
            <a:xfrm>
              <a:off x="6606540" y="4573523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59" h="60960">
                  <a:moveTo>
                    <a:pt x="60959" y="0"/>
                  </a:moveTo>
                  <a:lnTo>
                    <a:pt x="0" y="0"/>
                  </a:lnTo>
                  <a:lnTo>
                    <a:pt x="0" y="60959"/>
                  </a:lnTo>
                  <a:lnTo>
                    <a:pt x="60959" y="60959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606540" y="5088635"/>
              <a:ext cx="60960" cy="64135"/>
            </a:xfrm>
            <a:custGeom>
              <a:avLst/>
              <a:gdLst/>
              <a:ahLst/>
              <a:cxnLst/>
              <a:rect l="l" t="t" r="r" b="b"/>
              <a:pathLst>
                <a:path w="60959" h="64135">
                  <a:moveTo>
                    <a:pt x="60959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0959" y="64007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606540" y="5606795"/>
              <a:ext cx="60960" cy="64135"/>
            </a:xfrm>
            <a:custGeom>
              <a:avLst/>
              <a:gdLst/>
              <a:ahLst/>
              <a:cxnLst/>
              <a:rect l="l" t="t" r="r" b="b"/>
              <a:pathLst>
                <a:path w="60959" h="64135">
                  <a:moveTo>
                    <a:pt x="60959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0959" y="64007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4715128" y="4105097"/>
            <a:ext cx="3536315" cy="1619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Выбор</a:t>
            </a:r>
            <a:r>
              <a:rPr sz="1100" b="1" spc="-4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100" b="1" spc="-4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пользу</a:t>
            </a:r>
            <a:r>
              <a:rPr sz="1100" b="1" spc="-4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100" b="1" spc="-2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 marL="1982470" marR="112395">
              <a:lnSpc>
                <a:spcPts val="1150"/>
              </a:lnSpc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Буду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работать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Амурской 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349250">
              <a:lnSpc>
                <a:spcPct val="100000"/>
              </a:lnSpc>
              <a:spcBef>
                <a:spcPts val="135"/>
              </a:spcBef>
            </a:pPr>
            <a:r>
              <a:rPr sz="1000" b="1" spc="-2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15%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1982470">
              <a:lnSpc>
                <a:spcPts val="1175"/>
              </a:lnSpc>
              <a:spcBef>
                <a:spcPts val="360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Буду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работать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пределами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1196975">
              <a:lnSpc>
                <a:spcPts val="1175"/>
              </a:lnSpc>
              <a:tabLst>
                <a:tab pos="1982470" algn="l"/>
              </a:tabLst>
            </a:pPr>
            <a:r>
              <a:rPr sz="1500" b="1" spc="-37" baseline="220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36%</a:t>
            </a:r>
            <a:r>
              <a:rPr sz="1500" b="1" baseline="220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3221355" algn="ctr">
              <a:lnSpc>
                <a:spcPct val="100000"/>
              </a:lnSpc>
              <a:spcBef>
                <a:spcPts val="215"/>
              </a:spcBef>
            </a:pPr>
            <a:r>
              <a:rPr sz="1000" b="1" spc="-2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17%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1982470"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другое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606540" y="6124955"/>
            <a:ext cx="60960" cy="64135"/>
          </a:xfrm>
          <a:custGeom>
            <a:avLst/>
            <a:gdLst/>
            <a:ahLst/>
            <a:cxnLst/>
            <a:rect l="l" t="t" r="r" b="b"/>
            <a:pathLst>
              <a:path w="60959" h="64135">
                <a:moveTo>
                  <a:pt x="60959" y="0"/>
                </a:moveTo>
                <a:lnTo>
                  <a:pt x="0" y="0"/>
                </a:lnTo>
                <a:lnTo>
                  <a:pt x="0" y="64008"/>
                </a:lnTo>
                <a:lnTo>
                  <a:pt x="60959" y="64008"/>
                </a:lnTo>
                <a:lnTo>
                  <a:pt x="60959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697726" y="6063488"/>
            <a:ext cx="109982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Продолжу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обучение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34740" y="4030979"/>
            <a:ext cx="4828540" cy="2670175"/>
          </a:xfrm>
          <a:custGeom>
            <a:avLst/>
            <a:gdLst/>
            <a:ahLst/>
            <a:cxnLst/>
            <a:rect l="l" t="t" r="r" b="b"/>
            <a:pathLst>
              <a:path w="4828540" h="2670175">
                <a:moveTo>
                  <a:pt x="0" y="2670048"/>
                </a:moveTo>
                <a:lnTo>
                  <a:pt x="4828032" y="2670048"/>
                </a:lnTo>
                <a:lnTo>
                  <a:pt x="4828032" y="0"/>
                </a:lnTo>
                <a:lnTo>
                  <a:pt x="0" y="0"/>
                </a:lnTo>
                <a:lnTo>
                  <a:pt x="0" y="2670048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1" name="object 21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569017" y="1475041"/>
            <a:ext cx="4438650" cy="2024380"/>
            <a:chOff x="3569017" y="1475041"/>
            <a:chExt cx="4438650" cy="2024380"/>
          </a:xfrm>
        </p:grpSpPr>
        <p:sp>
          <p:nvSpPr>
            <p:cNvPr id="23" name="object 23"/>
            <p:cNvSpPr/>
            <p:nvPr/>
          </p:nvSpPr>
          <p:spPr>
            <a:xfrm>
              <a:off x="3575304" y="1667255"/>
              <a:ext cx="4432300" cy="1765300"/>
            </a:xfrm>
            <a:custGeom>
              <a:avLst/>
              <a:gdLst/>
              <a:ahLst/>
              <a:cxnLst/>
              <a:rect l="l" t="t" r="r" b="b"/>
              <a:pathLst>
                <a:path w="4432300" h="1765300">
                  <a:moveTo>
                    <a:pt x="137160" y="1676400"/>
                  </a:moveTo>
                  <a:lnTo>
                    <a:pt x="0" y="1676400"/>
                  </a:lnTo>
                  <a:lnTo>
                    <a:pt x="0" y="1764792"/>
                  </a:lnTo>
                  <a:lnTo>
                    <a:pt x="137160" y="1764792"/>
                  </a:lnTo>
                  <a:lnTo>
                    <a:pt x="137160" y="1676400"/>
                  </a:lnTo>
                  <a:close/>
                </a:path>
                <a:path w="4432300" h="1765300">
                  <a:moveTo>
                    <a:pt x="213360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213360" y="88392"/>
                  </a:lnTo>
                  <a:lnTo>
                    <a:pt x="213360" y="0"/>
                  </a:lnTo>
                  <a:close/>
                </a:path>
                <a:path w="4432300" h="1765300">
                  <a:moveTo>
                    <a:pt x="457200" y="335280"/>
                  </a:moveTo>
                  <a:lnTo>
                    <a:pt x="0" y="335280"/>
                  </a:lnTo>
                  <a:lnTo>
                    <a:pt x="0" y="423672"/>
                  </a:lnTo>
                  <a:lnTo>
                    <a:pt x="457200" y="423672"/>
                  </a:lnTo>
                  <a:lnTo>
                    <a:pt x="457200" y="335280"/>
                  </a:lnTo>
                  <a:close/>
                </a:path>
                <a:path w="4432300" h="1765300">
                  <a:moveTo>
                    <a:pt x="798576" y="670560"/>
                  </a:moveTo>
                  <a:lnTo>
                    <a:pt x="0" y="670560"/>
                  </a:lnTo>
                  <a:lnTo>
                    <a:pt x="0" y="758952"/>
                  </a:lnTo>
                  <a:lnTo>
                    <a:pt x="798576" y="758952"/>
                  </a:lnTo>
                  <a:lnTo>
                    <a:pt x="798576" y="670560"/>
                  </a:lnTo>
                  <a:close/>
                </a:path>
                <a:path w="4432300" h="1765300">
                  <a:moveTo>
                    <a:pt x="3313176" y="1341120"/>
                  </a:moveTo>
                  <a:lnTo>
                    <a:pt x="0" y="1341120"/>
                  </a:lnTo>
                  <a:lnTo>
                    <a:pt x="0" y="1429512"/>
                  </a:lnTo>
                  <a:lnTo>
                    <a:pt x="3313176" y="1429512"/>
                  </a:lnTo>
                  <a:lnTo>
                    <a:pt x="3313176" y="1341120"/>
                  </a:lnTo>
                  <a:close/>
                </a:path>
                <a:path w="4432300" h="1765300">
                  <a:moveTo>
                    <a:pt x="4431792" y="1005840"/>
                  </a:moveTo>
                  <a:lnTo>
                    <a:pt x="0" y="1005840"/>
                  </a:lnTo>
                  <a:lnTo>
                    <a:pt x="0" y="1094232"/>
                  </a:lnTo>
                  <a:lnTo>
                    <a:pt x="4431792" y="1094232"/>
                  </a:lnTo>
                  <a:lnTo>
                    <a:pt x="4431792" y="100584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575304" y="1542287"/>
              <a:ext cx="3810000" cy="1767839"/>
            </a:xfrm>
            <a:custGeom>
              <a:avLst/>
              <a:gdLst/>
              <a:ahLst/>
              <a:cxnLst/>
              <a:rect l="l" t="t" r="r" b="b"/>
              <a:pathLst>
                <a:path w="3810000" h="1767839">
                  <a:moveTo>
                    <a:pt x="402336" y="1679448"/>
                  </a:moveTo>
                  <a:lnTo>
                    <a:pt x="0" y="1679448"/>
                  </a:lnTo>
                  <a:lnTo>
                    <a:pt x="0" y="1767840"/>
                  </a:lnTo>
                  <a:lnTo>
                    <a:pt x="402336" y="1767840"/>
                  </a:lnTo>
                  <a:lnTo>
                    <a:pt x="402336" y="1679448"/>
                  </a:lnTo>
                  <a:close/>
                </a:path>
                <a:path w="3810000" h="1767839">
                  <a:moveTo>
                    <a:pt x="548640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548640" y="88392"/>
                  </a:lnTo>
                  <a:lnTo>
                    <a:pt x="548640" y="0"/>
                  </a:lnTo>
                  <a:close/>
                </a:path>
                <a:path w="3810000" h="1767839">
                  <a:moveTo>
                    <a:pt x="935736" y="335280"/>
                  </a:moveTo>
                  <a:lnTo>
                    <a:pt x="0" y="335280"/>
                  </a:lnTo>
                  <a:lnTo>
                    <a:pt x="0" y="423672"/>
                  </a:lnTo>
                  <a:lnTo>
                    <a:pt x="935736" y="423672"/>
                  </a:lnTo>
                  <a:lnTo>
                    <a:pt x="935736" y="335280"/>
                  </a:lnTo>
                  <a:close/>
                </a:path>
                <a:path w="3810000" h="1767839">
                  <a:moveTo>
                    <a:pt x="1645920" y="1008888"/>
                  </a:moveTo>
                  <a:lnTo>
                    <a:pt x="0" y="1008888"/>
                  </a:lnTo>
                  <a:lnTo>
                    <a:pt x="0" y="1094232"/>
                  </a:lnTo>
                  <a:lnTo>
                    <a:pt x="1645920" y="1094232"/>
                  </a:lnTo>
                  <a:lnTo>
                    <a:pt x="1645920" y="1008888"/>
                  </a:lnTo>
                  <a:close/>
                </a:path>
                <a:path w="3810000" h="1767839">
                  <a:moveTo>
                    <a:pt x="2029968" y="1344168"/>
                  </a:moveTo>
                  <a:lnTo>
                    <a:pt x="0" y="1344168"/>
                  </a:lnTo>
                  <a:lnTo>
                    <a:pt x="0" y="1432560"/>
                  </a:lnTo>
                  <a:lnTo>
                    <a:pt x="2029968" y="1432560"/>
                  </a:lnTo>
                  <a:lnTo>
                    <a:pt x="2029968" y="1344168"/>
                  </a:lnTo>
                  <a:close/>
                </a:path>
                <a:path w="3810000" h="1767839">
                  <a:moveTo>
                    <a:pt x="3810000" y="670560"/>
                  </a:moveTo>
                  <a:lnTo>
                    <a:pt x="0" y="670560"/>
                  </a:lnTo>
                  <a:lnTo>
                    <a:pt x="0" y="758952"/>
                  </a:lnTo>
                  <a:lnTo>
                    <a:pt x="3810000" y="758952"/>
                  </a:lnTo>
                  <a:lnTo>
                    <a:pt x="3810000" y="67056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573779" y="1479803"/>
              <a:ext cx="0" cy="2014855"/>
            </a:xfrm>
            <a:custGeom>
              <a:avLst/>
              <a:gdLst/>
              <a:ahLst/>
              <a:cxnLst/>
              <a:rect l="l" t="t" r="r" b="b"/>
              <a:pathLst>
                <a:path h="2014854">
                  <a:moveTo>
                    <a:pt x="0" y="2014728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6963156" y="2959735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35%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81771" y="2623515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47%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47032" y="2288286"/>
            <a:ext cx="2057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8%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06290" y="1952370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5%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61180" y="1616455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79313" y="2835910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21%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97423" y="2499817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460615" y="2164461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40%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85080" y="1828545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97350" y="1492757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6%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56077" y="3230372"/>
            <a:ext cx="82423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пойти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армию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74291" y="2894456"/>
            <a:ext cx="19030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поступить</a:t>
            </a:r>
            <a:r>
              <a:rPr sz="1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вуз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28751" y="2558542"/>
            <a:ext cx="26498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поступить</a:t>
            </a:r>
            <a:r>
              <a:rPr sz="10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вуз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пределами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87525" y="2222449"/>
            <a:ext cx="219075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поступить</a:t>
            </a:r>
            <a:r>
              <a:rPr sz="10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колледж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1629" y="1886534"/>
            <a:ext cx="29368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поступить</a:t>
            </a:r>
            <a:r>
              <a:rPr sz="10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колледж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пределами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Амурской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области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316226" y="1551177"/>
            <a:ext cx="11645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устроиться</a:t>
            </a:r>
            <a:r>
              <a:rPr sz="10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работу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398773" y="1139774"/>
            <a:ext cx="212090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Жизненные</a:t>
            </a:r>
            <a:r>
              <a:rPr sz="11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планы</a:t>
            </a:r>
            <a:r>
              <a:rPr sz="1100" b="1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выпускников</a:t>
            </a:r>
            <a:endParaRPr sz="11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883152" y="3712464"/>
            <a:ext cx="713740" cy="67310"/>
            <a:chOff x="3883152" y="3712464"/>
            <a:chExt cx="713740" cy="67310"/>
          </a:xfrm>
        </p:grpSpPr>
        <p:sp>
          <p:nvSpPr>
            <p:cNvPr id="44" name="object 44"/>
            <p:cNvSpPr/>
            <p:nvPr/>
          </p:nvSpPr>
          <p:spPr>
            <a:xfrm>
              <a:off x="3883152" y="3712464"/>
              <a:ext cx="67310" cy="67310"/>
            </a:xfrm>
            <a:custGeom>
              <a:avLst/>
              <a:gdLst/>
              <a:ahLst/>
              <a:cxnLst/>
              <a:rect l="l" t="t" r="r" b="b"/>
              <a:pathLst>
                <a:path w="67310" h="67310">
                  <a:moveTo>
                    <a:pt x="67055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67055" y="67056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4529328" y="3712464"/>
              <a:ext cx="67310" cy="67310"/>
            </a:xfrm>
            <a:custGeom>
              <a:avLst/>
              <a:gdLst/>
              <a:ahLst/>
              <a:cxnLst/>
              <a:rect l="l" t="t" r="r" b="b"/>
              <a:pathLst>
                <a:path w="67310" h="67310">
                  <a:moveTo>
                    <a:pt x="67055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67055" y="67056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3786504" y="3171824"/>
            <a:ext cx="1299845" cy="662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4795">
              <a:lnSpc>
                <a:spcPts val="109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4%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ts val="1090"/>
              </a:lnSpc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1%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193675">
              <a:lnSpc>
                <a:spcPct val="100000"/>
              </a:lnSpc>
              <a:tabLst>
                <a:tab pos="840105" algn="l"/>
              </a:tabLst>
            </a:pPr>
            <a:r>
              <a:rPr sz="1050" b="1" dirty="0">
                <a:latin typeface="Times New Roman" panose="02020603050405020304"/>
                <a:cs typeface="Times New Roman" panose="02020603050405020304"/>
              </a:rPr>
              <a:t>9 </a:t>
            </a:r>
            <a:r>
              <a:rPr sz="1050" b="1" spc="-10" dirty="0">
                <a:latin typeface="Times New Roman" panose="02020603050405020304"/>
                <a:cs typeface="Times New Roman" panose="02020603050405020304"/>
              </a:rPr>
              <a:t>класс</a:t>
            </a:r>
            <a:r>
              <a:rPr sz="1050" b="1" dirty="0">
                <a:latin typeface="Times New Roman" panose="02020603050405020304"/>
                <a:cs typeface="Times New Roman" panose="02020603050405020304"/>
              </a:rPr>
              <a:t>	11</a:t>
            </a:r>
            <a:r>
              <a:rPr sz="1050" b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50" b="1" spc="-20" dirty="0">
                <a:latin typeface="Times New Roman" panose="02020603050405020304"/>
                <a:cs typeface="Times New Roman" panose="02020603050405020304"/>
              </a:rPr>
              <a:t>клас</a:t>
            </a:r>
            <a:endParaRPr sz="105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58723" y="1065275"/>
            <a:ext cx="7992109" cy="2868295"/>
          </a:xfrm>
          <a:custGeom>
            <a:avLst/>
            <a:gdLst/>
            <a:ahLst/>
            <a:cxnLst/>
            <a:rect l="l" t="t" r="r" b="b"/>
            <a:pathLst>
              <a:path w="7992109" h="2868295">
                <a:moveTo>
                  <a:pt x="0" y="2868168"/>
                </a:moveTo>
                <a:lnTo>
                  <a:pt x="7991856" y="2868168"/>
                </a:lnTo>
                <a:lnTo>
                  <a:pt x="7991856" y="0"/>
                </a:lnTo>
                <a:lnTo>
                  <a:pt x="0" y="0"/>
                </a:lnTo>
                <a:lnTo>
                  <a:pt x="0" y="2868168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541019" y="4030979"/>
            <a:ext cx="2932430" cy="954405"/>
          </a:xfrm>
          <a:prstGeom prst="rect">
            <a:avLst/>
          </a:prstGeom>
          <a:solidFill>
            <a:srgbClr val="B7DEE8"/>
          </a:solidFill>
          <a:ln w="9144">
            <a:solidFill>
              <a:srgbClr val="92CDDD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197485" marR="194310" algn="ctr">
              <a:lnSpc>
                <a:spcPct val="100000"/>
              </a:lnSpc>
              <a:spcBef>
                <a:spcPts val="310"/>
              </a:spcBef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Каковы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Ваши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планы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после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получения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профессии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(высшего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среднего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профессионального образования)?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44068" y="5445252"/>
            <a:ext cx="2938780" cy="524510"/>
          </a:xfrm>
          <a:prstGeom prst="rect">
            <a:avLst/>
          </a:prstGeom>
          <a:solidFill>
            <a:srgbClr val="B7DEE8"/>
          </a:solidFill>
          <a:ln w="9144">
            <a:solidFill>
              <a:srgbClr val="92CDDD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32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После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окончания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школы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что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для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265430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Вас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наиболее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предпочтительно: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513080"/>
          </a:xfrm>
        </p:spPr>
        <p:txBody>
          <a:bodyPr>
            <a:noAutofit/>
          </a:bodyPr>
          <a:p>
            <a:r>
              <a:rPr lang="ru-RU" altLang="en-US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Предпрофессиональное обучение</a:t>
            </a:r>
            <a:endParaRPr lang="ru-RU" altLang="en-US" sz="28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Замещающее содержимое 4"/>
          <p:cNvGraphicFramePr/>
          <p:nvPr>
            <p:ph idx="1"/>
            <p:custDataLst>
              <p:tags r:id="rId1"/>
            </p:custDataLst>
          </p:nvPr>
        </p:nvGraphicFramePr>
        <p:xfrm>
          <a:off x="179070" y="577215"/>
          <a:ext cx="8562340" cy="6160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5290"/>
                <a:gridCol w="1529715"/>
                <a:gridCol w="1615440"/>
                <a:gridCol w="3731895"/>
              </a:tblGrid>
              <a:tr h="52832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Профиль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Направленность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Предметы У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Часть, формируемая УОО</a:t>
                      </a:r>
                      <a:endParaRPr lang="ru-RU" altLang="en-US" sz="1600"/>
                    </a:p>
                  </a:txBody>
                  <a:tcPr/>
                </a:tc>
              </a:tr>
              <a:tr h="67183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Естественно-научный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медицинская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Химия, биология, физика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Анатомия и физиология человека, здоровье человека, Генетика, Основы сестринского дела, Младшая медицинская сестра, Оказание первой помощи, Латинский язык, Основы фармакологии, Основы тактической медицины</a:t>
                      </a:r>
                      <a:endParaRPr lang="ru-RU" altLang="en-US" sz="1000"/>
                    </a:p>
                  </a:txBody>
                  <a:tcPr/>
                </a:tc>
              </a:tr>
              <a:tr h="513080">
                <a:tc>
                  <a:txBody>
                    <a:bodyPr/>
                    <a:p>
                      <a:pPr>
                        <a:buNone/>
                      </a:pP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педагогическая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Химия, биология, обществознание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Основы педагогики и психологии, Основы генетики, Основы биохимии, Физическая химия, Экология, </a:t>
                      </a:r>
                      <a:r>
                        <a:rPr lang="ru-RU" altLang="en-US" sz="1000">
                          <a:sym typeface="+mn-ea"/>
                        </a:rPr>
                        <a:t>Анатомия и физиология человека, здоровье человека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513080">
                <a:tc>
                  <a:txBody>
                    <a:bodyPr/>
                    <a:p>
                      <a:pPr>
                        <a:buNone/>
                      </a:pP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академическая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Физика, химия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Дополнительный час на билогию, Практикум по решению задач по химии, Физическая химия, Основы биохимии, Основы биофизики, Основы биоинформатики</a:t>
                      </a:r>
                      <a:endParaRPr lang="ru-RU" altLang="en-US" sz="1000"/>
                    </a:p>
                  </a:txBody>
                  <a:tcPr/>
                </a:tc>
              </a:tr>
              <a:tr h="73850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Агротехнологический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Аграрная, технологическая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>
                          <a:sym typeface="+mn-ea"/>
                        </a:rPr>
                        <a:t>Биология, химия, математика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Генетик, селекция и агробиология растений,  Генетика, селекция и биотехнологии животных, Агрохимия, Основы биохимии, Экология, </a:t>
                      </a:r>
                      <a:r>
                        <a:rPr lang="ru-RU" altLang="en-US" sz="1000">
                          <a:sym typeface="+mn-ea"/>
                        </a:rPr>
                        <a:t>Практикум по решению задач по химии, Агроэколоия, Технологии бесилотных летательных аппаратов, Современные технологии в сельском хозяйстве</a:t>
                      </a:r>
                      <a:endParaRPr lang="ru-RU" altLang="en-US" sz="1000"/>
                    </a:p>
                  </a:txBody>
                  <a:tcPr/>
                </a:tc>
              </a:tr>
              <a:tr h="36893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Технологический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инженерная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математика, физика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Компьютерное проектирование, Черчение, Прикладная механика, Основы систмного анализа, Яднрная физика, Математическое моделирование</a:t>
                      </a:r>
                      <a:endParaRPr lang="ru-RU" altLang="en-US" sz="1000"/>
                    </a:p>
                  </a:txBody>
                  <a:tcPr/>
                </a:tc>
              </a:tr>
              <a:tr h="368935">
                <a:tc>
                  <a:txBody>
                    <a:bodyPr/>
                    <a:p>
                      <a:pPr>
                        <a:buNone/>
                      </a:pP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информационно-технологическя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математика, физика, информатика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Программирование, Черчение, Искуственный интеллект, Веб-дизайн, Основы компьютерной анимации, Информационная бзопасность, Практическая информатика</a:t>
                      </a:r>
                      <a:endParaRPr lang="ru-RU" altLang="en-US" sz="1000"/>
                    </a:p>
                  </a:txBody>
                  <a:tcPr/>
                </a:tc>
              </a:tr>
              <a:tr h="368935">
                <a:tc>
                  <a:txBody>
                    <a:bodyPr/>
                    <a:p>
                      <a:pPr>
                        <a:buNone/>
                      </a:pP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педагогическая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математика, физика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Основы педагогики и психологи, Компьютерное проектирование, Прикладная механика, Основы системного анализа, Ядерная физика, Искусственный интеллект, Математическое моделирование</a:t>
                      </a:r>
                      <a:endParaRPr lang="ru-RU" altLang="en-US" sz="1000"/>
                    </a:p>
                  </a:txBody>
                  <a:tcPr/>
                </a:tc>
              </a:tr>
              <a:tr h="36893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Гуманитарный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1000"/>
                    </a:p>
                  </a:txBody>
                  <a:tcPr/>
                </a:tc>
              </a:tr>
              <a:tr h="36893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600"/>
                        <a:t>Социально-экономическй</a:t>
                      </a:r>
                      <a:endParaRPr lang="ru-RU" altLang="en-US" sz="16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100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Изображение 3" descr="20260330_122346"/>
          <p:cNvPicPr>
            <a:picLocks noChangeAspect="1"/>
          </p:cNvPicPr>
          <p:nvPr/>
        </p:nvPicPr>
        <p:blipFill>
          <a:blip r:embed="rId2"/>
          <a:srcRect l="10562" t="10756" r="5041" b="5825"/>
          <a:stretch>
            <a:fillRect/>
          </a:stretch>
        </p:blipFill>
        <p:spPr>
          <a:xfrm rot="5400000">
            <a:off x="2326640" y="2001520"/>
            <a:ext cx="4559935" cy="3381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441960"/>
          </a:xfrm>
        </p:spPr>
        <p:txBody>
          <a:bodyPr>
            <a:noAutofit/>
          </a:bodyPr>
          <a:p>
            <a:r>
              <a:rPr lang="ru-RU" altLang="en-US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Информационное сопровождение</a:t>
            </a:r>
            <a:endParaRPr lang="ru-RU" altLang="en-US" sz="28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rcRect l="9042" r="9049"/>
          <a:stretch>
            <a:fillRect/>
          </a:stretch>
        </p:blipFill>
        <p:spPr>
          <a:xfrm>
            <a:off x="36830" y="717550"/>
            <a:ext cx="8649970" cy="567880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577215"/>
          </a:xfrm>
        </p:spPr>
        <p:txBody>
          <a:bodyPr>
            <a:noAutofit/>
          </a:bodyPr>
          <a:p>
            <a:r>
              <a:rPr lang="ru-RU" altLang="en-US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Предпрофильное обучение и профориенация</a:t>
            </a:r>
            <a:endParaRPr lang="ru-RU" altLang="en-US" sz="28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875270" cy="2936875"/>
          </a:xfrm>
          <a:ln>
            <a:solidFill>
              <a:schemeClr val="accent1"/>
            </a:solidFill>
          </a:ln>
        </p:spPr>
        <p:txBody>
          <a:bodyPr/>
          <a:p>
            <a:r>
              <a:rPr lang="ru-RU" altLang="en-US"/>
              <a:t>Профильное обучение </a:t>
            </a:r>
            <a:endParaRPr lang="ru-RU" altLang="en-US"/>
          </a:p>
          <a:p>
            <a:r>
              <a:rPr lang="ru-RU" altLang="en-US"/>
              <a:t>Предпрофессиональная направленность</a:t>
            </a:r>
            <a:endParaRPr lang="ru-RU" altLang="en-US"/>
          </a:p>
          <a:p>
            <a:r>
              <a:rPr lang="ru-RU" altLang="en-US"/>
              <a:t>Единая модель профориентации</a:t>
            </a:r>
            <a:endParaRPr lang="ru-RU" altLang="en-US"/>
          </a:p>
          <a:p>
            <a:r>
              <a:rPr lang="ru-RU" altLang="en-US"/>
              <a:t>Профессиональное обучение (первая профессия)</a:t>
            </a:r>
            <a:endParaRPr lang="ru-RU" altLang="en-US"/>
          </a:p>
        </p:txBody>
      </p:sp>
      <p:pic>
        <p:nvPicPr>
          <p:cNvPr id="21" name="object 21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методического сбора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360" y="1557020"/>
            <a:ext cx="7898765" cy="3463290"/>
          </a:xfrm>
          <a:ln>
            <a:solidFill>
              <a:schemeClr val="accent1"/>
            </a:solidFill>
          </a:ln>
        </p:spPr>
        <p:txBody>
          <a:bodyPr>
            <a:normAutofit fontScale="6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школах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Амурской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сборника профориентационных образовательных маршрутов по Амурской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Трегуб Оксана Владимировна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Благовещенска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Дзержинского</a:t>
            </a:r>
            <a:r>
              <a:rPr lang="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школы</a:t>
            </a:r>
            <a:endParaRPr lang="ru-RU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4490" y="274955"/>
            <a:ext cx="8077200" cy="565150"/>
          </a:xfrm>
          <a:prstGeom prst="rect">
            <a:avLst/>
          </a:prstGeom>
        </p:spPr>
        <p:txBody>
          <a:bodyPr vert="horz" wrap="square" lIns="0" tIns="65735" rIns="0" bIns="0" rtlCol="0">
            <a:noAutofit/>
          </a:bodyPr>
          <a:lstStyle/>
          <a:p>
            <a:pPr marL="18986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</a:rPr>
              <a:t>Профориентация</a:t>
            </a:r>
            <a:r>
              <a:rPr sz="2400" b="1" spc="-50" dirty="0">
                <a:solidFill>
                  <a:srgbClr val="001F5F"/>
                </a:solidFill>
              </a:rPr>
              <a:t> </a:t>
            </a:r>
            <a:r>
              <a:rPr sz="2400" b="1" dirty="0">
                <a:solidFill>
                  <a:srgbClr val="001F5F"/>
                </a:solidFill>
              </a:rPr>
              <a:t>как</a:t>
            </a:r>
            <a:r>
              <a:rPr sz="2400" b="1" spc="-10" dirty="0">
                <a:solidFill>
                  <a:srgbClr val="001F5F"/>
                </a:solidFill>
              </a:rPr>
              <a:t> </a:t>
            </a:r>
            <a:r>
              <a:rPr sz="2400" b="1" dirty="0">
                <a:solidFill>
                  <a:srgbClr val="001F5F"/>
                </a:solidFill>
              </a:rPr>
              <a:t>часть</a:t>
            </a:r>
            <a:r>
              <a:rPr sz="2400" b="1" spc="-40" dirty="0">
                <a:solidFill>
                  <a:srgbClr val="001F5F"/>
                </a:solidFill>
              </a:rPr>
              <a:t> </a:t>
            </a:r>
            <a:r>
              <a:rPr sz="2400" b="1" spc="-10" dirty="0">
                <a:solidFill>
                  <a:srgbClr val="001F5F"/>
                </a:solidFill>
              </a:rPr>
              <a:t>государственной</a:t>
            </a:r>
            <a:r>
              <a:rPr sz="2400" b="1" spc="-15" dirty="0">
                <a:solidFill>
                  <a:srgbClr val="001F5F"/>
                </a:solidFill>
              </a:rPr>
              <a:t> </a:t>
            </a:r>
            <a:r>
              <a:rPr sz="2400" b="1" spc="-10" dirty="0">
                <a:solidFill>
                  <a:srgbClr val="001F5F"/>
                </a:solidFill>
              </a:rPr>
              <a:t>политики</a:t>
            </a:r>
            <a:endParaRPr sz="2400" b="1"/>
          </a:p>
        </p:txBody>
      </p:sp>
      <p:sp>
        <p:nvSpPr>
          <p:cNvPr id="7" name="object 7"/>
          <p:cNvSpPr txBox="1"/>
          <p:nvPr/>
        </p:nvSpPr>
        <p:spPr>
          <a:xfrm>
            <a:off x="364236" y="1199388"/>
            <a:ext cx="4498975" cy="2417445"/>
          </a:xfrm>
          <a:prstGeom prst="rect">
            <a:avLst/>
          </a:prstGeom>
          <a:ln w="9144">
            <a:solidFill>
              <a:srgbClr val="4F81BC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89535" marR="88265">
              <a:lnSpc>
                <a:spcPct val="100000"/>
              </a:lnSpc>
              <a:spcBef>
                <a:spcPts val="285"/>
              </a:spcBef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Задача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конкретная</a:t>
            </a:r>
            <a:r>
              <a:rPr sz="14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-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ближайшие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пять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лет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подготовить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порядка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миллиона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специалистов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рабочих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профессий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для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электронной</a:t>
            </a:r>
            <a:r>
              <a:rPr sz="1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промышленности,</a:t>
            </a:r>
            <a:r>
              <a:rPr sz="14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индустрии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89535" marR="192405">
              <a:lnSpc>
                <a:spcPct val="100000"/>
              </a:lnSpc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робототехники,</a:t>
            </a:r>
            <a:r>
              <a:rPr sz="14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машиностроения,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металлургии, фармацевтики,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сельского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хозяйства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ОПК,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строительства,</a:t>
            </a:r>
            <a:r>
              <a:rPr sz="14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транспорта,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атомной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других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отраслей, ключевых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обеспечения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безопасности,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суверенитета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конкурентоспособности</a:t>
            </a:r>
            <a:r>
              <a:rPr sz="1400" spc="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России.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793875" marR="83820" indent="1814195">
              <a:lnSpc>
                <a:spcPct val="120000"/>
              </a:lnSpc>
              <a:spcBef>
                <a:spcPts val="5"/>
              </a:spcBef>
              <a:buFont typeface="Arial MT"/>
              <a:buChar char="•"/>
              <a:tabLst>
                <a:tab pos="3608070" algn="l"/>
              </a:tabLst>
            </a:pP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В.В.Путин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Президент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Российской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Федерации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4236" y="4006596"/>
            <a:ext cx="4498975" cy="2350135"/>
          </a:xfrm>
          <a:prstGeom prst="rect">
            <a:avLst/>
          </a:prstGeom>
          <a:ln w="9144">
            <a:solidFill>
              <a:srgbClr val="4F81BC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305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Порядок</a:t>
            </a:r>
            <a:r>
              <a:rPr sz="14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осуществления</a:t>
            </a:r>
            <a:r>
              <a:rPr sz="14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мероприятий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по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89535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профессиональной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ориентации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обучающихся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по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89535" marR="544195">
              <a:lnSpc>
                <a:spcPct val="100000"/>
              </a:lnSpc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образовательным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программам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основного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общего</a:t>
            </a:r>
            <a:r>
              <a:rPr sz="1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и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среднего</a:t>
            </a:r>
            <a:r>
              <a:rPr sz="14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общего</a:t>
            </a:r>
            <a:r>
              <a:rPr sz="14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образования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утверждается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89535" marR="2089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федеральным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органом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исполнительной</a:t>
            </a:r>
            <a:r>
              <a:rPr sz="14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власти, осуществляющим</a:t>
            </a:r>
            <a:r>
              <a:rPr sz="14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функции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выработке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4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реализации государственной</a:t>
            </a:r>
            <a:r>
              <a:rPr sz="14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политики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нормативно-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правовому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89535">
              <a:lnSpc>
                <a:spcPct val="100000"/>
              </a:lnSpc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регулированию</a:t>
            </a:r>
            <a:r>
              <a:rPr sz="14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сфере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общего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образования.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344170" marR="85725" indent="-344170" algn="r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344170" algn="l"/>
              </a:tabLst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(часть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3.1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введена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Федеральным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законом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от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R="82550" algn="r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04.08.2023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 479-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ФЗ)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507353" y="3059810"/>
            <a:ext cx="1195070" cy="1024255"/>
            <a:chOff x="7028688" y="2916935"/>
            <a:chExt cx="1195070" cy="1024255"/>
          </a:xfrm>
        </p:grpSpPr>
        <p:pic>
          <p:nvPicPr>
            <p:cNvPr id="10" name="object 10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037832" y="2926079"/>
              <a:ext cx="1176527" cy="10058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33260" y="2921507"/>
              <a:ext cx="1186180" cy="1015365"/>
            </a:xfrm>
            <a:custGeom>
              <a:avLst/>
              <a:gdLst/>
              <a:ahLst/>
              <a:cxnLst/>
              <a:rect l="l" t="t" r="r" b="b"/>
              <a:pathLst>
                <a:path w="1186179" h="1015364">
                  <a:moveTo>
                    <a:pt x="0" y="1014983"/>
                  </a:moveTo>
                  <a:lnTo>
                    <a:pt x="1185672" y="1014983"/>
                  </a:lnTo>
                  <a:lnTo>
                    <a:pt x="1185672" y="0"/>
                  </a:lnTo>
                  <a:lnTo>
                    <a:pt x="0" y="0"/>
                  </a:lnTo>
                  <a:lnTo>
                    <a:pt x="0" y="1014983"/>
                  </a:lnTo>
                  <a:close/>
                </a:path>
              </a:pathLst>
            </a:custGeom>
            <a:ln w="914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5029200" y="4474464"/>
            <a:ext cx="1701164" cy="746760"/>
            <a:chOff x="5029200" y="4474464"/>
            <a:chExt cx="1701164" cy="74676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8344" y="4483608"/>
              <a:ext cx="1682496" cy="7284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33772" y="4479036"/>
              <a:ext cx="1691639" cy="737870"/>
            </a:xfrm>
            <a:custGeom>
              <a:avLst/>
              <a:gdLst/>
              <a:ahLst/>
              <a:cxnLst/>
              <a:rect l="l" t="t" r="r" b="b"/>
              <a:pathLst>
                <a:path w="1691640" h="737870">
                  <a:moveTo>
                    <a:pt x="0" y="737615"/>
                  </a:moveTo>
                  <a:lnTo>
                    <a:pt x="1691639" y="737615"/>
                  </a:lnTo>
                  <a:lnTo>
                    <a:pt x="1691639" y="0"/>
                  </a:lnTo>
                  <a:lnTo>
                    <a:pt x="0" y="0"/>
                  </a:lnTo>
                  <a:lnTo>
                    <a:pt x="0" y="737615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5141976" y="24382"/>
            <a:ext cx="3992879" cy="6833870"/>
            <a:chOff x="5141976" y="24382"/>
            <a:chExt cx="3992879" cy="683387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1976" y="981456"/>
              <a:ext cx="3657600" cy="12710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6312" y="1953767"/>
              <a:ext cx="1636776" cy="86563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301740" y="1949195"/>
              <a:ext cx="1645920" cy="875030"/>
            </a:xfrm>
            <a:custGeom>
              <a:avLst/>
              <a:gdLst/>
              <a:ahLst/>
              <a:cxnLst/>
              <a:rect l="l" t="t" r="r" b="b"/>
              <a:pathLst>
                <a:path w="1645920" h="875030">
                  <a:moveTo>
                    <a:pt x="0" y="874776"/>
                  </a:moveTo>
                  <a:lnTo>
                    <a:pt x="1645919" y="874776"/>
                  </a:lnTo>
                  <a:lnTo>
                    <a:pt x="1645919" y="0"/>
                  </a:lnTo>
                  <a:lnTo>
                    <a:pt x="0" y="0"/>
                  </a:lnTo>
                  <a:lnTo>
                    <a:pt x="0" y="874776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5547" y="4477512"/>
              <a:ext cx="1688476" cy="72847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804660" y="4472939"/>
              <a:ext cx="1774189" cy="737870"/>
            </a:xfrm>
            <a:custGeom>
              <a:avLst/>
              <a:gdLst/>
              <a:ahLst/>
              <a:cxnLst/>
              <a:rect l="l" t="t" r="r" b="b"/>
              <a:pathLst>
                <a:path w="1774190" h="737870">
                  <a:moveTo>
                    <a:pt x="0" y="737616"/>
                  </a:moveTo>
                  <a:lnTo>
                    <a:pt x="1773936" y="737616"/>
                  </a:lnTo>
                  <a:lnTo>
                    <a:pt x="1773936" y="0"/>
                  </a:lnTo>
                  <a:lnTo>
                    <a:pt x="0" y="0"/>
                  </a:lnTo>
                  <a:lnTo>
                    <a:pt x="0" y="737616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83167" y="24382"/>
              <a:ext cx="551687" cy="683361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98592" y="5376797"/>
              <a:ext cx="2715767" cy="129752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494020" y="5295899"/>
              <a:ext cx="2725420" cy="1402080"/>
            </a:xfrm>
            <a:custGeom>
              <a:avLst/>
              <a:gdLst/>
              <a:ahLst/>
              <a:cxnLst/>
              <a:rect l="l" t="t" r="r" b="b"/>
              <a:pathLst>
                <a:path w="2725420" h="1402079">
                  <a:moveTo>
                    <a:pt x="0" y="1402080"/>
                  </a:moveTo>
                  <a:lnTo>
                    <a:pt x="2724912" y="1402080"/>
                  </a:lnTo>
                  <a:lnTo>
                    <a:pt x="2724912" y="0"/>
                  </a:lnTo>
                  <a:lnTo>
                    <a:pt x="0" y="0"/>
                  </a:lnTo>
                  <a:lnTo>
                    <a:pt x="0" y="1402080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6290" y="540511"/>
            <a:ext cx="785749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Парадигма</a:t>
            </a:r>
            <a:r>
              <a:rPr sz="2800" b="1" spc="1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профориентации</a:t>
            </a:r>
            <a:r>
              <a:rPr sz="2800" b="1" spc="5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800" b="1" spc="55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object 3"/>
          <p:cNvGrpSpPr/>
          <p:nvPr>
            <p:custDataLst>
              <p:tags r:id="rId1"/>
            </p:custDataLst>
          </p:nvPr>
        </p:nvGrpSpPr>
        <p:grpSpPr>
          <a:xfrm>
            <a:off x="2685097" y="2212657"/>
            <a:ext cx="3590925" cy="2475865"/>
            <a:chOff x="2685097" y="2212657"/>
            <a:chExt cx="3590925" cy="2475865"/>
          </a:xfrm>
        </p:grpSpPr>
        <p:sp>
          <p:nvSpPr>
            <p:cNvPr id="4" name="object 4"/>
            <p:cNvSpPr/>
            <p:nvPr>
              <p:custDataLst>
                <p:tags r:id="rId2"/>
              </p:custDataLst>
            </p:nvPr>
          </p:nvSpPr>
          <p:spPr>
            <a:xfrm>
              <a:off x="2697480" y="3035808"/>
              <a:ext cx="1813560" cy="399415"/>
            </a:xfrm>
            <a:custGeom>
              <a:avLst/>
              <a:gdLst/>
              <a:ahLst/>
              <a:cxnLst/>
              <a:rect l="l" t="t" r="r" b="b"/>
              <a:pathLst>
                <a:path w="1813560" h="399414">
                  <a:moveTo>
                    <a:pt x="1813559" y="0"/>
                  </a:moveTo>
                  <a:lnTo>
                    <a:pt x="1813559" y="289940"/>
                  </a:lnTo>
                  <a:lnTo>
                    <a:pt x="0" y="289940"/>
                  </a:lnTo>
                  <a:lnTo>
                    <a:pt x="0" y="399288"/>
                  </a:lnTo>
                </a:path>
              </a:pathLst>
            </a:custGeom>
            <a:ln w="24384">
              <a:solidFill>
                <a:srgbClr val="3C669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>
              <p:custDataLst>
                <p:tags r:id="rId3"/>
              </p:custDataLst>
            </p:nvPr>
          </p:nvSpPr>
          <p:spPr>
            <a:xfrm>
              <a:off x="2697480" y="4221480"/>
              <a:ext cx="0" cy="399415"/>
            </a:xfrm>
            <a:custGeom>
              <a:avLst/>
              <a:gdLst/>
              <a:ahLst/>
              <a:cxnLst/>
              <a:rect l="l" t="t" r="r" b="b"/>
              <a:pathLst>
                <a:path h="399414">
                  <a:moveTo>
                    <a:pt x="0" y="0"/>
                  </a:moveTo>
                  <a:lnTo>
                    <a:pt x="0" y="399288"/>
                  </a:lnTo>
                </a:path>
              </a:pathLst>
            </a:custGeom>
            <a:ln w="24384">
              <a:solidFill>
                <a:srgbClr val="4674A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>
              <p:custDataLst>
                <p:tags r:id="rId4"/>
              </p:custDataLst>
            </p:nvPr>
          </p:nvSpPr>
          <p:spPr>
            <a:xfrm>
              <a:off x="4511039" y="3035808"/>
              <a:ext cx="1752600" cy="399415"/>
            </a:xfrm>
            <a:custGeom>
              <a:avLst/>
              <a:gdLst/>
              <a:ahLst/>
              <a:cxnLst/>
              <a:rect l="l" t="t" r="r" b="b"/>
              <a:pathLst>
                <a:path w="1752600" h="399414">
                  <a:moveTo>
                    <a:pt x="0" y="0"/>
                  </a:moveTo>
                  <a:lnTo>
                    <a:pt x="0" y="289940"/>
                  </a:lnTo>
                  <a:lnTo>
                    <a:pt x="1752600" y="289940"/>
                  </a:lnTo>
                  <a:lnTo>
                    <a:pt x="1752600" y="399288"/>
                  </a:lnTo>
                </a:path>
              </a:pathLst>
            </a:custGeom>
            <a:ln w="24384">
              <a:solidFill>
                <a:srgbClr val="3C669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>
              <p:custDataLst>
                <p:tags r:id="rId5"/>
              </p:custDataLst>
            </p:nvPr>
          </p:nvSpPr>
          <p:spPr>
            <a:xfrm>
              <a:off x="6263639" y="4276344"/>
              <a:ext cx="0" cy="399415"/>
            </a:xfrm>
            <a:custGeom>
              <a:avLst/>
              <a:gdLst/>
              <a:ahLst/>
              <a:cxnLst/>
              <a:rect l="l" t="t" r="r" b="b"/>
              <a:pathLst>
                <a:path h="399414">
                  <a:moveTo>
                    <a:pt x="0" y="0"/>
                  </a:moveTo>
                  <a:lnTo>
                    <a:pt x="0" y="399287"/>
                  </a:lnTo>
                </a:path>
              </a:pathLst>
            </a:custGeom>
            <a:ln w="24384">
              <a:solidFill>
                <a:srgbClr val="4674A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>
              <p:custDataLst>
                <p:tags r:id="rId6"/>
              </p:custDataLst>
            </p:nvPr>
          </p:nvSpPr>
          <p:spPr>
            <a:xfrm>
              <a:off x="3496056" y="2225040"/>
              <a:ext cx="2026920" cy="810895"/>
            </a:xfrm>
            <a:custGeom>
              <a:avLst/>
              <a:gdLst/>
              <a:ahLst/>
              <a:cxnLst/>
              <a:rect l="l" t="t" r="r" b="b"/>
              <a:pathLst>
                <a:path w="2026920" h="810894">
                  <a:moveTo>
                    <a:pt x="1945894" y="0"/>
                  </a:moveTo>
                  <a:lnTo>
                    <a:pt x="81026" y="0"/>
                  </a:lnTo>
                  <a:lnTo>
                    <a:pt x="49506" y="6373"/>
                  </a:lnTo>
                  <a:lnTo>
                    <a:pt x="23749" y="23749"/>
                  </a:lnTo>
                  <a:lnTo>
                    <a:pt x="6373" y="49506"/>
                  </a:lnTo>
                  <a:lnTo>
                    <a:pt x="0" y="81025"/>
                  </a:lnTo>
                  <a:lnTo>
                    <a:pt x="0" y="729742"/>
                  </a:lnTo>
                  <a:lnTo>
                    <a:pt x="6373" y="761261"/>
                  </a:lnTo>
                  <a:lnTo>
                    <a:pt x="23749" y="787019"/>
                  </a:lnTo>
                  <a:lnTo>
                    <a:pt x="49506" y="804394"/>
                  </a:lnTo>
                  <a:lnTo>
                    <a:pt x="81026" y="810768"/>
                  </a:lnTo>
                  <a:lnTo>
                    <a:pt x="1945894" y="810768"/>
                  </a:lnTo>
                  <a:lnTo>
                    <a:pt x="1977413" y="804394"/>
                  </a:lnTo>
                  <a:lnTo>
                    <a:pt x="2003171" y="787019"/>
                  </a:lnTo>
                  <a:lnTo>
                    <a:pt x="2020546" y="761261"/>
                  </a:lnTo>
                  <a:lnTo>
                    <a:pt x="2026920" y="729742"/>
                  </a:lnTo>
                  <a:lnTo>
                    <a:pt x="2026920" y="81025"/>
                  </a:lnTo>
                  <a:lnTo>
                    <a:pt x="2020546" y="49506"/>
                  </a:lnTo>
                  <a:lnTo>
                    <a:pt x="2003171" y="23749"/>
                  </a:lnTo>
                  <a:lnTo>
                    <a:pt x="1977413" y="6373"/>
                  </a:lnTo>
                  <a:lnTo>
                    <a:pt x="194589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>
              <p:custDataLst>
                <p:tags r:id="rId7"/>
              </p:custDataLst>
            </p:nvPr>
          </p:nvSpPr>
          <p:spPr>
            <a:xfrm>
              <a:off x="3496056" y="2225040"/>
              <a:ext cx="2026920" cy="810895"/>
            </a:xfrm>
            <a:custGeom>
              <a:avLst/>
              <a:gdLst/>
              <a:ahLst/>
              <a:cxnLst/>
              <a:rect l="l" t="t" r="r" b="b"/>
              <a:pathLst>
                <a:path w="2026920" h="810894">
                  <a:moveTo>
                    <a:pt x="0" y="81025"/>
                  </a:moveTo>
                  <a:lnTo>
                    <a:pt x="6373" y="49506"/>
                  </a:lnTo>
                  <a:lnTo>
                    <a:pt x="23749" y="23749"/>
                  </a:lnTo>
                  <a:lnTo>
                    <a:pt x="49506" y="6373"/>
                  </a:lnTo>
                  <a:lnTo>
                    <a:pt x="81026" y="0"/>
                  </a:lnTo>
                  <a:lnTo>
                    <a:pt x="1945894" y="0"/>
                  </a:lnTo>
                  <a:lnTo>
                    <a:pt x="1977413" y="6373"/>
                  </a:lnTo>
                  <a:lnTo>
                    <a:pt x="2003171" y="23749"/>
                  </a:lnTo>
                  <a:lnTo>
                    <a:pt x="2020546" y="49506"/>
                  </a:lnTo>
                  <a:lnTo>
                    <a:pt x="2026920" y="81025"/>
                  </a:lnTo>
                  <a:lnTo>
                    <a:pt x="2026920" y="729742"/>
                  </a:lnTo>
                  <a:lnTo>
                    <a:pt x="2020546" y="761261"/>
                  </a:lnTo>
                  <a:lnTo>
                    <a:pt x="2003171" y="787019"/>
                  </a:lnTo>
                  <a:lnTo>
                    <a:pt x="1977413" y="804394"/>
                  </a:lnTo>
                  <a:lnTo>
                    <a:pt x="1945894" y="810768"/>
                  </a:lnTo>
                  <a:lnTo>
                    <a:pt x="81026" y="810768"/>
                  </a:lnTo>
                  <a:lnTo>
                    <a:pt x="49506" y="804394"/>
                  </a:lnTo>
                  <a:lnTo>
                    <a:pt x="23749" y="787019"/>
                  </a:lnTo>
                  <a:lnTo>
                    <a:pt x="6373" y="761261"/>
                  </a:lnTo>
                  <a:lnTo>
                    <a:pt x="0" y="729742"/>
                  </a:lnTo>
                  <a:lnTo>
                    <a:pt x="0" y="81025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>
              <p:custDataLst>
                <p:tags r:id="rId8"/>
              </p:custDataLst>
            </p:nvPr>
          </p:nvSpPr>
          <p:spPr>
            <a:xfrm>
              <a:off x="3648456" y="2371344"/>
              <a:ext cx="2026920" cy="807720"/>
            </a:xfrm>
            <a:custGeom>
              <a:avLst/>
              <a:gdLst/>
              <a:ahLst/>
              <a:cxnLst/>
              <a:rect l="l" t="t" r="r" b="b"/>
              <a:pathLst>
                <a:path w="2026920" h="807719">
                  <a:moveTo>
                    <a:pt x="1946148" y="0"/>
                  </a:moveTo>
                  <a:lnTo>
                    <a:pt x="80772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1"/>
                  </a:lnTo>
                  <a:lnTo>
                    <a:pt x="0" y="726947"/>
                  </a:lnTo>
                  <a:lnTo>
                    <a:pt x="6351" y="758374"/>
                  </a:lnTo>
                  <a:lnTo>
                    <a:pt x="23669" y="784050"/>
                  </a:lnTo>
                  <a:lnTo>
                    <a:pt x="49345" y="801368"/>
                  </a:lnTo>
                  <a:lnTo>
                    <a:pt x="80772" y="807719"/>
                  </a:lnTo>
                  <a:lnTo>
                    <a:pt x="1946148" y="807719"/>
                  </a:lnTo>
                  <a:lnTo>
                    <a:pt x="1977574" y="801368"/>
                  </a:lnTo>
                  <a:lnTo>
                    <a:pt x="2003250" y="784050"/>
                  </a:lnTo>
                  <a:lnTo>
                    <a:pt x="2020568" y="758374"/>
                  </a:lnTo>
                  <a:lnTo>
                    <a:pt x="2026920" y="726947"/>
                  </a:lnTo>
                  <a:lnTo>
                    <a:pt x="2026920" y="80771"/>
                  </a:lnTo>
                  <a:lnTo>
                    <a:pt x="2020568" y="49345"/>
                  </a:lnTo>
                  <a:lnTo>
                    <a:pt x="2003250" y="23669"/>
                  </a:lnTo>
                  <a:lnTo>
                    <a:pt x="1977574" y="6351"/>
                  </a:lnTo>
                  <a:lnTo>
                    <a:pt x="194614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altLang="en-US" sz="1400" b="1"/>
                <a:t>Уровни профориентационной работы</a:t>
              </a:r>
              <a:endParaRPr lang="ru-RU" altLang="en-US" sz="1400" b="1"/>
            </a:p>
          </p:txBody>
        </p:sp>
        <p:sp>
          <p:nvSpPr>
            <p:cNvPr id="11" name="object 11"/>
            <p:cNvSpPr/>
            <p:nvPr>
              <p:custDataLst>
                <p:tags r:id="rId9"/>
              </p:custDataLst>
            </p:nvPr>
          </p:nvSpPr>
          <p:spPr>
            <a:xfrm>
              <a:off x="3648456" y="2371344"/>
              <a:ext cx="2026920" cy="807720"/>
            </a:xfrm>
            <a:custGeom>
              <a:avLst/>
              <a:gdLst/>
              <a:ahLst/>
              <a:cxnLst/>
              <a:rect l="l" t="t" r="r" b="b"/>
              <a:pathLst>
                <a:path w="2026920" h="807719">
                  <a:moveTo>
                    <a:pt x="0" y="80771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2" y="0"/>
                  </a:lnTo>
                  <a:lnTo>
                    <a:pt x="1946148" y="0"/>
                  </a:lnTo>
                  <a:lnTo>
                    <a:pt x="1977574" y="6351"/>
                  </a:lnTo>
                  <a:lnTo>
                    <a:pt x="2003250" y="23669"/>
                  </a:lnTo>
                  <a:lnTo>
                    <a:pt x="2020568" y="49345"/>
                  </a:lnTo>
                  <a:lnTo>
                    <a:pt x="2026920" y="80771"/>
                  </a:lnTo>
                  <a:lnTo>
                    <a:pt x="2026920" y="726947"/>
                  </a:lnTo>
                  <a:lnTo>
                    <a:pt x="2020568" y="758374"/>
                  </a:lnTo>
                  <a:lnTo>
                    <a:pt x="2003250" y="784050"/>
                  </a:lnTo>
                  <a:lnTo>
                    <a:pt x="1977574" y="801368"/>
                  </a:lnTo>
                  <a:lnTo>
                    <a:pt x="1946148" y="807719"/>
                  </a:lnTo>
                  <a:lnTo>
                    <a:pt x="80772" y="807719"/>
                  </a:lnTo>
                  <a:lnTo>
                    <a:pt x="49345" y="801368"/>
                  </a:lnTo>
                  <a:lnTo>
                    <a:pt x="23669" y="784050"/>
                  </a:lnTo>
                  <a:lnTo>
                    <a:pt x="6351" y="758374"/>
                  </a:lnTo>
                  <a:lnTo>
                    <a:pt x="0" y="726947"/>
                  </a:lnTo>
                  <a:lnTo>
                    <a:pt x="0" y="80771"/>
                  </a:lnTo>
                  <a:close/>
                </a:path>
              </a:pathLst>
            </a:custGeom>
            <a:ln w="2438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>
            <p:custDataLst>
              <p:tags r:id="rId10"/>
            </p:custDataLst>
          </p:nvPr>
        </p:nvGrpSpPr>
        <p:grpSpPr>
          <a:xfrm>
            <a:off x="1895665" y="3422713"/>
            <a:ext cx="1759585" cy="957580"/>
            <a:chOff x="1895665" y="3422713"/>
            <a:chExt cx="1759585" cy="95758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" name="object 16"/>
            <p:cNvSpPr/>
            <p:nvPr>
              <p:custDataLst>
                <p:tags r:id="rId11"/>
              </p:custDataLst>
            </p:nvPr>
          </p:nvSpPr>
          <p:spPr>
            <a:xfrm>
              <a:off x="1908047" y="3435096"/>
              <a:ext cx="1582420" cy="786765"/>
            </a:xfrm>
            <a:custGeom>
              <a:avLst/>
              <a:gdLst/>
              <a:ahLst/>
              <a:cxnLst/>
              <a:rect l="l" t="t" r="r" b="b"/>
              <a:pathLst>
                <a:path w="1582420" h="786764">
                  <a:moveTo>
                    <a:pt x="1503299" y="0"/>
                  </a:moveTo>
                  <a:lnTo>
                    <a:pt x="78612" y="0"/>
                  </a:lnTo>
                  <a:lnTo>
                    <a:pt x="48005" y="6175"/>
                  </a:lnTo>
                  <a:lnTo>
                    <a:pt x="23018" y="23018"/>
                  </a:lnTo>
                  <a:lnTo>
                    <a:pt x="6175" y="48005"/>
                  </a:lnTo>
                  <a:lnTo>
                    <a:pt x="0" y="78612"/>
                  </a:lnTo>
                  <a:lnTo>
                    <a:pt x="0" y="707770"/>
                  </a:lnTo>
                  <a:lnTo>
                    <a:pt x="6175" y="738377"/>
                  </a:lnTo>
                  <a:lnTo>
                    <a:pt x="23018" y="763365"/>
                  </a:lnTo>
                  <a:lnTo>
                    <a:pt x="48006" y="780208"/>
                  </a:lnTo>
                  <a:lnTo>
                    <a:pt x="78612" y="786383"/>
                  </a:lnTo>
                  <a:lnTo>
                    <a:pt x="1503299" y="786383"/>
                  </a:lnTo>
                  <a:lnTo>
                    <a:pt x="1533905" y="780208"/>
                  </a:lnTo>
                  <a:lnTo>
                    <a:pt x="1558893" y="763365"/>
                  </a:lnTo>
                  <a:lnTo>
                    <a:pt x="1575736" y="738377"/>
                  </a:lnTo>
                  <a:lnTo>
                    <a:pt x="1581912" y="707770"/>
                  </a:lnTo>
                  <a:lnTo>
                    <a:pt x="1581912" y="78612"/>
                  </a:lnTo>
                  <a:lnTo>
                    <a:pt x="1575736" y="48005"/>
                  </a:lnTo>
                  <a:lnTo>
                    <a:pt x="1558893" y="23018"/>
                  </a:lnTo>
                  <a:lnTo>
                    <a:pt x="1533905" y="6175"/>
                  </a:lnTo>
                  <a:lnTo>
                    <a:pt x="150329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>
              <p:custDataLst>
                <p:tags r:id="rId12"/>
              </p:custDataLst>
            </p:nvPr>
          </p:nvSpPr>
          <p:spPr>
            <a:xfrm>
              <a:off x="1908047" y="3435096"/>
              <a:ext cx="1582420" cy="786765"/>
            </a:xfrm>
            <a:custGeom>
              <a:avLst/>
              <a:gdLst/>
              <a:ahLst/>
              <a:cxnLst/>
              <a:rect l="l" t="t" r="r" b="b"/>
              <a:pathLst>
                <a:path w="1582420" h="786764">
                  <a:moveTo>
                    <a:pt x="0" y="78612"/>
                  </a:moveTo>
                  <a:lnTo>
                    <a:pt x="6175" y="48005"/>
                  </a:lnTo>
                  <a:lnTo>
                    <a:pt x="23018" y="23018"/>
                  </a:lnTo>
                  <a:lnTo>
                    <a:pt x="48005" y="6175"/>
                  </a:lnTo>
                  <a:lnTo>
                    <a:pt x="78612" y="0"/>
                  </a:lnTo>
                  <a:lnTo>
                    <a:pt x="1503299" y="0"/>
                  </a:lnTo>
                  <a:lnTo>
                    <a:pt x="1533905" y="6175"/>
                  </a:lnTo>
                  <a:lnTo>
                    <a:pt x="1558893" y="23018"/>
                  </a:lnTo>
                  <a:lnTo>
                    <a:pt x="1575736" y="48005"/>
                  </a:lnTo>
                  <a:lnTo>
                    <a:pt x="1581912" y="78612"/>
                  </a:lnTo>
                  <a:lnTo>
                    <a:pt x="1581912" y="707770"/>
                  </a:lnTo>
                  <a:lnTo>
                    <a:pt x="1575736" y="738377"/>
                  </a:lnTo>
                  <a:lnTo>
                    <a:pt x="1558893" y="763365"/>
                  </a:lnTo>
                  <a:lnTo>
                    <a:pt x="1533905" y="780208"/>
                  </a:lnTo>
                  <a:lnTo>
                    <a:pt x="1503299" y="786383"/>
                  </a:lnTo>
                  <a:lnTo>
                    <a:pt x="78612" y="786383"/>
                  </a:lnTo>
                  <a:lnTo>
                    <a:pt x="48006" y="780208"/>
                  </a:lnTo>
                  <a:lnTo>
                    <a:pt x="23018" y="763365"/>
                  </a:lnTo>
                  <a:lnTo>
                    <a:pt x="6175" y="738377"/>
                  </a:lnTo>
                  <a:lnTo>
                    <a:pt x="0" y="707770"/>
                  </a:lnTo>
                  <a:lnTo>
                    <a:pt x="0" y="78612"/>
                  </a:lnTo>
                  <a:close/>
                </a:path>
              </a:pathLst>
            </a:cu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>
              <p:custDataLst>
                <p:tags r:id="rId13"/>
              </p:custDataLst>
            </p:nvPr>
          </p:nvSpPr>
          <p:spPr>
            <a:xfrm>
              <a:off x="2060447" y="3578352"/>
              <a:ext cx="1582420" cy="789940"/>
            </a:xfrm>
            <a:custGeom>
              <a:avLst/>
              <a:gdLst/>
              <a:ahLst/>
              <a:cxnLst/>
              <a:rect l="l" t="t" r="r" b="b"/>
              <a:pathLst>
                <a:path w="1582420" h="789939">
                  <a:moveTo>
                    <a:pt x="1502917" y="0"/>
                  </a:moveTo>
                  <a:lnTo>
                    <a:pt x="78993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3"/>
                  </a:lnTo>
                  <a:lnTo>
                    <a:pt x="0" y="710438"/>
                  </a:lnTo>
                  <a:lnTo>
                    <a:pt x="6199" y="741211"/>
                  </a:lnTo>
                  <a:lnTo>
                    <a:pt x="23113" y="766318"/>
                  </a:lnTo>
                  <a:lnTo>
                    <a:pt x="48220" y="783232"/>
                  </a:lnTo>
                  <a:lnTo>
                    <a:pt x="78993" y="789432"/>
                  </a:lnTo>
                  <a:lnTo>
                    <a:pt x="1502917" y="789432"/>
                  </a:lnTo>
                  <a:lnTo>
                    <a:pt x="1533691" y="783232"/>
                  </a:lnTo>
                  <a:lnTo>
                    <a:pt x="1558797" y="766318"/>
                  </a:lnTo>
                  <a:lnTo>
                    <a:pt x="1575712" y="741211"/>
                  </a:lnTo>
                  <a:lnTo>
                    <a:pt x="1581912" y="710438"/>
                  </a:lnTo>
                  <a:lnTo>
                    <a:pt x="1581912" y="78993"/>
                  </a:lnTo>
                  <a:lnTo>
                    <a:pt x="1575712" y="48220"/>
                  </a:lnTo>
                  <a:lnTo>
                    <a:pt x="1558798" y="23114"/>
                  </a:lnTo>
                  <a:lnTo>
                    <a:pt x="1533691" y="6199"/>
                  </a:lnTo>
                  <a:lnTo>
                    <a:pt x="150291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>
              <p:custDataLst>
                <p:tags r:id="rId14"/>
              </p:custDataLst>
            </p:nvPr>
          </p:nvSpPr>
          <p:spPr>
            <a:xfrm>
              <a:off x="2060447" y="3578352"/>
              <a:ext cx="1582420" cy="789940"/>
            </a:xfrm>
            <a:custGeom>
              <a:avLst/>
              <a:gdLst/>
              <a:ahLst/>
              <a:cxnLst/>
              <a:rect l="l" t="t" r="r" b="b"/>
              <a:pathLst>
                <a:path w="1582420" h="789939">
                  <a:moveTo>
                    <a:pt x="0" y="78993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3" y="0"/>
                  </a:lnTo>
                  <a:lnTo>
                    <a:pt x="1502917" y="0"/>
                  </a:lnTo>
                  <a:lnTo>
                    <a:pt x="1533691" y="6199"/>
                  </a:lnTo>
                  <a:lnTo>
                    <a:pt x="1558798" y="23114"/>
                  </a:lnTo>
                  <a:lnTo>
                    <a:pt x="1575712" y="48220"/>
                  </a:lnTo>
                  <a:lnTo>
                    <a:pt x="1581912" y="78993"/>
                  </a:lnTo>
                  <a:lnTo>
                    <a:pt x="1581912" y="710438"/>
                  </a:lnTo>
                  <a:lnTo>
                    <a:pt x="1575712" y="741211"/>
                  </a:lnTo>
                  <a:lnTo>
                    <a:pt x="1558797" y="766318"/>
                  </a:lnTo>
                  <a:lnTo>
                    <a:pt x="1533691" y="783232"/>
                  </a:lnTo>
                  <a:lnTo>
                    <a:pt x="1502917" y="789432"/>
                  </a:lnTo>
                  <a:lnTo>
                    <a:pt x="78993" y="789432"/>
                  </a:lnTo>
                  <a:lnTo>
                    <a:pt x="48220" y="783232"/>
                  </a:lnTo>
                  <a:lnTo>
                    <a:pt x="23113" y="766318"/>
                  </a:lnTo>
                  <a:lnTo>
                    <a:pt x="6199" y="741211"/>
                  </a:lnTo>
                  <a:lnTo>
                    <a:pt x="0" y="710438"/>
                  </a:lnTo>
                  <a:lnTo>
                    <a:pt x="0" y="78993"/>
                  </a:lnTo>
                  <a:close/>
                </a:path>
              </a:pathLst>
            </a:custGeom>
            <a:grpFill/>
            <a:ln w="2438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>
            <p:custDataLst>
              <p:tags r:id="rId15"/>
            </p:custDataLst>
          </p:nvPr>
        </p:nvSpPr>
        <p:spPr>
          <a:xfrm>
            <a:off x="2198623" y="3820490"/>
            <a:ext cx="13061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Микроуровень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1" name="object 21"/>
          <p:cNvGrpSpPr/>
          <p:nvPr>
            <p:custDataLst>
              <p:tags r:id="rId16"/>
            </p:custDataLst>
          </p:nvPr>
        </p:nvGrpSpPr>
        <p:grpSpPr>
          <a:xfrm>
            <a:off x="1069657" y="4608385"/>
            <a:ext cx="3408045" cy="1149985"/>
            <a:chOff x="1069657" y="4608385"/>
            <a:chExt cx="3408045" cy="1149985"/>
          </a:xfrm>
        </p:grpSpPr>
        <p:sp>
          <p:nvSpPr>
            <p:cNvPr id="22" name="object 22"/>
            <p:cNvSpPr/>
            <p:nvPr>
              <p:custDataLst>
                <p:tags r:id="rId17"/>
              </p:custDataLst>
            </p:nvPr>
          </p:nvSpPr>
          <p:spPr>
            <a:xfrm>
              <a:off x="1082039" y="4620767"/>
              <a:ext cx="3230880" cy="978535"/>
            </a:xfrm>
            <a:custGeom>
              <a:avLst/>
              <a:gdLst/>
              <a:ahLst/>
              <a:cxnLst/>
              <a:rect l="l" t="t" r="r" b="b"/>
              <a:pathLst>
                <a:path w="3230879" h="978535">
                  <a:moveTo>
                    <a:pt x="3133090" y="0"/>
                  </a:moveTo>
                  <a:lnTo>
                    <a:pt x="97840" y="0"/>
                  </a:lnTo>
                  <a:lnTo>
                    <a:pt x="59755" y="7689"/>
                  </a:lnTo>
                  <a:lnTo>
                    <a:pt x="28655" y="28654"/>
                  </a:lnTo>
                  <a:lnTo>
                    <a:pt x="7688" y="59739"/>
                  </a:lnTo>
                  <a:lnTo>
                    <a:pt x="0" y="97789"/>
                  </a:lnTo>
                  <a:lnTo>
                    <a:pt x="0" y="880617"/>
                  </a:lnTo>
                  <a:lnTo>
                    <a:pt x="7688" y="918668"/>
                  </a:lnTo>
                  <a:lnTo>
                    <a:pt x="28655" y="949753"/>
                  </a:lnTo>
                  <a:lnTo>
                    <a:pt x="59755" y="970718"/>
                  </a:lnTo>
                  <a:lnTo>
                    <a:pt x="97840" y="978407"/>
                  </a:lnTo>
                  <a:lnTo>
                    <a:pt x="3133090" y="978407"/>
                  </a:lnTo>
                  <a:lnTo>
                    <a:pt x="3171140" y="970718"/>
                  </a:lnTo>
                  <a:lnTo>
                    <a:pt x="3202225" y="949753"/>
                  </a:lnTo>
                  <a:lnTo>
                    <a:pt x="3223190" y="918668"/>
                  </a:lnTo>
                  <a:lnTo>
                    <a:pt x="3230880" y="880617"/>
                  </a:lnTo>
                  <a:lnTo>
                    <a:pt x="3230880" y="97789"/>
                  </a:lnTo>
                  <a:lnTo>
                    <a:pt x="3223190" y="59739"/>
                  </a:lnTo>
                  <a:lnTo>
                    <a:pt x="3202225" y="28654"/>
                  </a:lnTo>
                  <a:lnTo>
                    <a:pt x="3171140" y="7689"/>
                  </a:lnTo>
                  <a:lnTo>
                    <a:pt x="313309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>
              <p:custDataLst>
                <p:tags r:id="rId18"/>
              </p:custDataLst>
            </p:nvPr>
          </p:nvSpPr>
          <p:spPr>
            <a:xfrm>
              <a:off x="1082039" y="4620767"/>
              <a:ext cx="3230880" cy="978535"/>
            </a:xfrm>
            <a:custGeom>
              <a:avLst/>
              <a:gdLst/>
              <a:ahLst/>
              <a:cxnLst/>
              <a:rect l="l" t="t" r="r" b="b"/>
              <a:pathLst>
                <a:path w="3230879" h="978535">
                  <a:moveTo>
                    <a:pt x="0" y="97789"/>
                  </a:moveTo>
                  <a:lnTo>
                    <a:pt x="7688" y="59739"/>
                  </a:lnTo>
                  <a:lnTo>
                    <a:pt x="28655" y="28654"/>
                  </a:lnTo>
                  <a:lnTo>
                    <a:pt x="59755" y="7689"/>
                  </a:lnTo>
                  <a:lnTo>
                    <a:pt x="97840" y="0"/>
                  </a:lnTo>
                  <a:lnTo>
                    <a:pt x="3133090" y="0"/>
                  </a:lnTo>
                  <a:lnTo>
                    <a:pt x="3171140" y="7689"/>
                  </a:lnTo>
                  <a:lnTo>
                    <a:pt x="3202225" y="28654"/>
                  </a:lnTo>
                  <a:lnTo>
                    <a:pt x="3223190" y="59739"/>
                  </a:lnTo>
                  <a:lnTo>
                    <a:pt x="3230880" y="97789"/>
                  </a:lnTo>
                  <a:lnTo>
                    <a:pt x="3230880" y="880617"/>
                  </a:lnTo>
                  <a:lnTo>
                    <a:pt x="3223190" y="918668"/>
                  </a:lnTo>
                  <a:lnTo>
                    <a:pt x="3202225" y="949753"/>
                  </a:lnTo>
                  <a:lnTo>
                    <a:pt x="3171140" y="970718"/>
                  </a:lnTo>
                  <a:lnTo>
                    <a:pt x="3133090" y="978407"/>
                  </a:lnTo>
                  <a:lnTo>
                    <a:pt x="97840" y="978407"/>
                  </a:lnTo>
                  <a:lnTo>
                    <a:pt x="59755" y="970718"/>
                  </a:lnTo>
                  <a:lnTo>
                    <a:pt x="28655" y="949753"/>
                  </a:lnTo>
                  <a:lnTo>
                    <a:pt x="7688" y="918668"/>
                  </a:lnTo>
                  <a:lnTo>
                    <a:pt x="0" y="880617"/>
                  </a:lnTo>
                  <a:lnTo>
                    <a:pt x="0" y="97789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>
              <p:custDataLst>
                <p:tags r:id="rId19"/>
              </p:custDataLst>
            </p:nvPr>
          </p:nvSpPr>
          <p:spPr>
            <a:xfrm>
              <a:off x="1234439" y="4767071"/>
              <a:ext cx="3230880" cy="978535"/>
            </a:xfrm>
            <a:custGeom>
              <a:avLst/>
              <a:gdLst/>
              <a:ahLst/>
              <a:cxnLst/>
              <a:rect l="l" t="t" r="r" b="b"/>
              <a:pathLst>
                <a:path w="3230879" h="978535">
                  <a:moveTo>
                    <a:pt x="3133090" y="0"/>
                  </a:moveTo>
                  <a:lnTo>
                    <a:pt x="97790" y="0"/>
                  </a:lnTo>
                  <a:lnTo>
                    <a:pt x="59739" y="7689"/>
                  </a:lnTo>
                  <a:lnTo>
                    <a:pt x="28654" y="28654"/>
                  </a:lnTo>
                  <a:lnTo>
                    <a:pt x="7689" y="59739"/>
                  </a:lnTo>
                  <a:lnTo>
                    <a:pt x="0" y="97789"/>
                  </a:lnTo>
                  <a:lnTo>
                    <a:pt x="0" y="880567"/>
                  </a:lnTo>
                  <a:lnTo>
                    <a:pt x="7689" y="918652"/>
                  </a:lnTo>
                  <a:lnTo>
                    <a:pt x="28654" y="949752"/>
                  </a:lnTo>
                  <a:lnTo>
                    <a:pt x="59739" y="970719"/>
                  </a:lnTo>
                  <a:lnTo>
                    <a:pt x="97790" y="978407"/>
                  </a:lnTo>
                  <a:lnTo>
                    <a:pt x="3133090" y="978407"/>
                  </a:lnTo>
                  <a:lnTo>
                    <a:pt x="3171140" y="970719"/>
                  </a:lnTo>
                  <a:lnTo>
                    <a:pt x="3202225" y="949752"/>
                  </a:lnTo>
                  <a:lnTo>
                    <a:pt x="3223190" y="918652"/>
                  </a:lnTo>
                  <a:lnTo>
                    <a:pt x="3230880" y="880567"/>
                  </a:lnTo>
                  <a:lnTo>
                    <a:pt x="3230880" y="97789"/>
                  </a:lnTo>
                  <a:lnTo>
                    <a:pt x="3223190" y="59739"/>
                  </a:lnTo>
                  <a:lnTo>
                    <a:pt x="3202225" y="28654"/>
                  </a:lnTo>
                  <a:lnTo>
                    <a:pt x="3171140" y="7689"/>
                  </a:lnTo>
                  <a:lnTo>
                    <a:pt x="313309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>
              <p:custDataLst>
                <p:tags r:id="rId20"/>
              </p:custDataLst>
            </p:nvPr>
          </p:nvSpPr>
          <p:spPr>
            <a:xfrm>
              <a:off x="1234439" y="4767071"/>
              <a:ext cx="3230880" cy="978535"/>
            </a:xfrm>
            <a:custGeom>
              <a:avLst/>
              <a:gdLst/>
              <a:ahLst/>
              <a:cxnLst/>
              <a:rect l="l" t="t" r="r" b="b"/>
              <a:pathLst>
                <a:path w="3230879" h="978535">
                  <a:moveTo>
                    <a:pt x="0" y="97789"/>
                  </a:moveTo>
                  <a:lnTo>
                    <a:pt x="7689" y="59739"/>
                  </a:lnTo>
                  <a:lnTo>
                    <a:pt x="28654" y="28654"/>
                  </a:lnTo>
                  <a:lnTo>
                    <a:pt x="59739" y="7689"/>
                  </a:lnTo>
                  <a:lnTo>
                    <a:pt x="97790" y="0"/>
                  </a:lnTo>
                  <a:lnTo>
                    <a:pt x="3133090" y="0"/>
                  </a:lnTo>
                  <a:lnTo>
                    <a:pt x="3171140" y="7689"/>
                  </a:lnTo>
                  <a:lnTo>
                    <a:pt x="3202225" y="28654"/>
                  </a:lnTo>
                  <a:lnTo>
                    <a:pt x="3223190" y="59739"/>
                  </a:lnTo>
                  <a:lnTo>
                    <a:pt x="3230880" y="97789"/>
                  </a:lnTo>
                  <a:lnTo>
                    <a:pt x="3230880" y="880567"/>
                  </a:lnTo>
                  <a:lnTo>
                    <a:pt x="3223190" y="918652"/>
                  </a:lnTo>
                  <a:lnTo>
                    <a:pt x="3202225" y="949752"/>
                  </a:lnTo>
                  <a:lnTo>
                    <a:pt x="3171140" y="970719"/>
                  </a:lnTo>
                  <a:lnTo>
                    <a:pt x="3133090" y="978407"/>
                  </a:lnTo>
                  <a:lnTo>
                    <a:pt x="97790" y="978407"/>
                  </a:lnTo>
                  <a:lnTo>
                    <a:pt x="59739" y="970719"/>
                  </a:lnTo>
                  <a:lnTo>
                    <a:pt x="28654" y="949752"/>
                  </a:lnTo>
                  <a:lnTo>
                    <a:pt x="7689" y="918652"/>
                  </a:lnTo>
                  <a:lnTo>
                    <a:pt x="0" y="880567"/>
                  </a:lnTo>
                  <a:lnTo>
                    <a:pt x="0" y="97789"/>
                  </a:lnTo>
                  <a:close/>
                </a:path>
              </a:pathLst>
            </a:custGeom>
            <a:ln w="2438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>
            <p:custDataLst>
              <p:tags r:id="rId21"/>
            </p:custDataLst>
          </p:nvPr>
        </p:nvSpPr>
        <p:spPr>
          <a:xfrm>
            <a:off x="1284477" y="4787849"/>
            <a:ext cx="3133090" cy="9023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46990" rIns="0" bIns="0" rtlCol="0">
            <a:spAutoFit/>
          </a:bodyPr>
          <a:lstStyle/>
          <a:p>
            <a:pPr marL="12065" marR="5080" indent="635" algn="ctr">
              <a:lnSpc>
                <a:spcPct val="86000"/>
              </a:lnSpc>
              <a:spcBef>
                <a:spcPts val="370"/>
              </a:spcBef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непосредственная</a:t>
            </a:r>
            <a:r>
              <a:rPr sz="16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помощь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человеку,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совместные</a:t>
            </a:r>
            <a:r>
              <a:rPr sz="16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мероприятия, экскурсии,</a:t>
            </a:r>
            <a:r>
              <a:rPr sz="1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профессиональные пробы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7" name="object 27"/>
          <p:cNvGrpSpPr/>
          <p:nvPr>
            <p:custDataLst>
              <p:tags r:id="rId22"/>
            </p:custDataLst>
          </p:nvPr>
        </p:nvGrpSpPr>
        <p:grpSpPr>
          <a:xfrm>
            <a:off x="5403913" y="3422713"/>
            <a:ext cx="1871980" cy="1009650"/>
            <a:chOff x="5403913" y="3422713"/>
            <a:chExt cx="1871980" cy="1009650"/>
          </a:xfrm>
        </p:grpSpPr>
        <p:sp>
          <p:nvSpPr>
            <p:cNvPr id="28" name="object 28"/>
            <p:cNvSpPr/>
            <p:nvPr>
              <p:custDataLst>
                <p:tags r:id="rId23"/>
              </p:custDataLst>
            </p:nvPr>
          </p:nvSpPr>
          <p:spPr>
            <a:xfrm>
              <a:off x="5416296" y="3435096"/>
              <a:ext cx="1694814" cy="841375"/>
            </a:xfrm>
            <a:custGeom>
              <a:avLst/>
              <a:gdLst/>
              <a:ahLst/>
              <a:cxnLst/>
              <a:rect l="l" t="t" r="r" b="b"/>
              <a:pathLst>
                <a:path w="1694815" h="841375">
                  <a:moveTo>
                    <a:pt x="1610613" y="0"/>
                  </a:moveTo>
                  <a:lnTo>
                    <a:pt x="84074" y="0"/>
                  </a:lnTo>
                  <a:lnTo>
                    <a:pt x="51381" y="6617"/>
                  </a:lnTo>
                  <a:lnTo>
                    <a:pt x="24653" y="24653"/>
                  </a:lnTo>
                  <a:lnTo>
                    <a:pt x="6617" y="51381"/>
                  </a:lnTo>
                  <a:lnTo>
                    <a:pt x="0" y="84074"/>
                  </a:lnTo>
                  <a:lnTo>
                    <a:pt x="0" y="757173"/>
                  </a:lnTo>
                  <a:lnTo>
                    <a:pt x="6617" y="789866"/>
                  </a:lnTo>
                  <a:lnTo>
                    <a:pt x="24653" y="816594"/>
                  </a:lnTo>
                  <a:lnTo>
                    <a:pt x="51381" y="834630"/>
                  </a:lnTo>
                  <a:lnTo>
                    <a:pt x="84074" y="841247"/>
                  </a:lnTo>
                  <a:lnTo>
                    <a:pt x="1610613" y="841247"/>
                  </a:lnTo>
                  <a:lnTo>
                    <a:pt x="1643306" y="834630"/>
                  </a:lnTo>
                  <a:lnTo>
                    <a:pt x="1670034" y="816594"/>
                  </a:lnTo>
                  <a:lnTo>
                    <a:pt x="1688070" y="789866"/>
                  </a:lnTo>
                  <a:lnTo>
                    <a:pt x="1694687" y="757173"/>
                  </a:lnTo>
                  <a:lnTo>
                    <a:pt x="1694687" y="84074"/>
                  </a:lnTo>
                  <a:lnTo>
                    <a:pt x="1688070" y="51381"/>
                  </a:lnTo>
                  <a:lnTo>
                    <a:pt x="1670034" y="24653"/>
                  </a:lnTo>
                  <a:lnTo>
                    <a:pt x="1643306" y="6617"/>
                  </a:lnTo>
                  <a:lnTo>
                    <a:pt x="161061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>
              <p:custDataLst>
                <p:tags r:id="rId24"/>
              </p:custDataLst>
            </p:nvPr>
          </p:nvSpPr>
          <p:spPr>
            <a:xfrm>
              <a:off x="5416296" y="3435096"/>
              <a:ext cx="1694814" cy="841375"/>
            </a:xfrm>
            <a:custGeom>
              <a:avLst/>
              <a:gdLst/>
              <a:ahLst/>
              <a:cxnLst/>
              <a:rect l="l" t="t" r="r" b="b"/>
              <a:pathLst>
                <a:path w="1694815" h="841375">
                  <a:moveTo>
                    <a:pt x="0" y="84074"/>
                  </a:moveTo>
                  <a:lnTo>
                    <a:pt x="6617" y="51381"/>
                  </a:lnTo>
                  <a:lnTo>
                    <a:pt x="24653" y="24653"/>
                  </a:lnTo>
                  <a:lnTo>
                    <a:pt x="51381" y="6617"/>
                  </a:lnTo>
                  <a:lnTo>
                    <a:pt x="84074" y="0"/>
                  </a:lnTo>
                  <a:lnTo>
                    <a:pt x="1610613" y="0"/>
                  </a:lnTo>
                  <a:lnTo>
                    <a:pt x="1643306" y="6617"/>
                  </a:lnTo>
                  <a:lnTo>
                    <a:pt x="1670034" y="24653"/>
                  </a:lnTo>
                  <a:lnTo>
                    <a:pt x="1688070" y="51381"/>
                  </a:lnTo>
                  <a:lnTo>
                    <a:pt x="1694687" y="84074"/>
                  </a:lnTo>
                  <a:lnTo>
                    <a:pt x="1694687" y="757173"/>
                  </a:lnTo>
                  <a:lnTo>
                    <a:pt x="1688070" y="789866"/>
                  </a:lnTo>
                  <a:lnTo>
                    <a:pt x="1670034" y="816594"/>
                  </a:lnTo>
                  <a:lnTo>
                    <a:pt x="1643306" y="834630"/>
                  </a:lnTo>
                  <a:lnTo>
                    <a:pt x="1610613" y="841247"/>
                  </a:lnTo>
                  <a:lnTo>
                    <a:pt x="84074" y="841247"/>
                  </a:lnTo>
                  <a:lnTo>
                    <a:pt x="51381" y="834630"/>
                  </a:lnTo>
                  <a:lnTo>
                    <a:pt x="24653" y="816594"/>
                  </a:lnTo>
                  <a:lnTo>
                    <a:pt x="6617" y="789866"/>
                  </a:lnTo>
                  <a:lnTo>
                    <a:pt x="0" y="757173"/>
                  </a:lnTo>
                  <a:lnTo>
                    <a:pt x="0" y="840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>
              <p:custDataLst>
                <p:tags r:id="rId25"/>
              </p:custDataLst>
            </p:nvPr>
          </p:nvSpPr>
          <p:spPr>
            <a:xfrm>
              <a:off x="5568696" y="3578352"/>
              <a:ext cx="1694814" cy="841375"/>
            </a:xfrm>
            <a:custGeom>
              <a:avLst/>
              <a:gdLst/>
              <a:ahLst/>
              <a:cxnLst/>
              <a:rect l="l" t="t" r="r" b="b"/>
              <a:pathLst>
                <a:path w="1694815" h="841375">
                  <a:moveTo>
                    <a:pt x="1610613" y="0"/>
                  </a:moveTo>
                  <a:lnTo>
                    <a:pt x="84074" y="0"/>
                  </a:lnTo>
                  <a:lnTo>
                    <a:pt x="51381" y="6617"/>
                  </a:lnTo>
                  <a:lnTo>
                    <a:pt x="24653" y="24653"/>
                  </a:lnTo>
                  <a:lnTo>
                    <a:pt x="6617" y="51381"/>
                  </a:lnTo>
                  <a:lnTo>
                    <a:pt x="0" y="84074"/>
                  </a:lnTo>
                  <a:lnTo>
                    <a:pt x="0" y="757174"/>
                  </a:lnTo>
                  <a:lnTo>
                    <a:pt x="6617" y="789866"/>
                  </a:lnTo>
                  <a:lnTo>
                    <a:pt x="24653" y="816594"/>
                  </a:lnTo>
                  <a:lnTo>
                    <a:pt x="51381" y="834630"/>
                  </a:lnTo>
                  <a:lnTo>
                    <a:pt x="84074" y="841248"/>
                  </a:lnTo>
                  <a:lnTo>
                    <a:pt x="1610613" y="841248"/>
                  </a:lnTo>
                  <a:lnTo>
                    <a:pt x="1643306" y="834630"/>
                  </a:lnTo>
                  <a:lnTo>
                    <a:pt x="1670034" y="816594"/>
                  </a:lnTo>
                  <a:lnTo>
                    <a:pt x="1688070" y="789866"/>
                  </a:lnTo>
                  <a:lnTo>
                    <a:pt x="1694687" y="757174"/>
                  </a:lnTo>
                  <a:lnTo>
                    <a:pt x="1694687" y="84074"/>
                  </a:lnTo>
                  <a:lnTo>
                    <a:pt x="1688070" y="51381"/>
                  </a:lnTo>
                  <a:lnTo>
                    <a:pt x="1670034" y="24653"/>
                  </a:lnTo>
                  <a:lnTo>
                    <a:pt x="1643306" y="6617"/>
                  </a:lnTo>
                  <a:lnTo>
                    <a:pt x="1610613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>
              <p:custDataLst>
                <p:tags r:id="rId26"/>
              </p:custDataLst>
            </p:nvPr>
          </p:nvSpPr>
          <p:spPr>
            <a:xfrm>
              <a:off x="5568696" y="3578352"/>
              <a:ext cx="1694814" cy="841375"/>
            </a:xfrm>
            <a:custGeom>
              <a:avLst/>
              <a:gdLst/>
              <a:ahLst/>
              <a:cxnLst/>
              <a:rect l="l" t="t" r="r" b="b"/>
              <a:pathLst>
                <a:path w="1694815" h="841375">
                  <a:moveTo>
                    <a:pt x="0" y="84074"/>
                  </a:moveTo>
                  <a:lnTo>
                    <a:pt x="6617" y="51381"/>
                  </a:lnTo>
                  <a:lnTo>
                    <a:pt x="24653" y="24653"/>
                  </a:lnTo>
                  <a:lnTo>
                    <a:pt x="51381" y="6617"/>
                  </a:lnTo>
                  <a:lnTo>
                    <a:pt x="84074" y="0"/>
                  </a:lnTo>
                  <a:lnTo>
                    <a:pt x="1610613" y="0"/>
                  </a:lnTo>
                  <a:lnTo>
                    <a:pt x="1643306" y="6617"/>
                  </a:lnTo>
                  <a:lnTo>
                    <a:pt x="1670034" y="24653"/>
                  </a:lnTo>
                  <a:lnTo>
                    <a:pt x="1688070" y="51381"/>
                  </a:lnTo>
                  <a:lnTo>
                    <a:pt x="1694687" y="84074"/>
                  </a:lnTo>
                  <a:lnTo>
                    <a:pt x="1694687" y="757174"/>
                  </a:lnTo>
                  <a:lnTo>
                    <a:pt x="1688070" y="789866"/>
                  </a:lnTo>
                  <a:lnTo>
                    <a:pt x="1670034" y="816594"/>
                  </a:lnTo>
                  <a:lnTo>
                    <a:pt x="1643306" y="834630"/>
                  </a:lnTo>
                  <a:lnTo>
                    <a:pt x="1610613" y="841248"/>
                  </a:lnTo>
                  <a:lnTo>
                    <a:pt x="84074" y="841248"/>
                  </a:lnTo>
                  <a:lnTo>
                    <a:pt x="51381" y="834630"/>
                  </a:lnTo>
                  <a:lnTo>
                    <a:pt x="24653" y="816594"/>
                  </a:lnTo>
                  <a:lnTo>
                    <a:pt x="6617" y="789866"/>
                  </a:lnTo>
                  <a:lnTo>
                    <a:pt x="0" y="757174"/>
                  </a:lnTo>
                  <a:lnTo>
                    <a:pt x="0" y="84074"/>
                  </a:lnTo>
                  <a:close/>
                </a:path>
              </a:pathLst>
            </a:custGeom>
            <a:ln w="2438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>
            <p:custDataLst>
              <p:tags r:id="rId27"/>
            </p:custDataLst>
          </p:nvPr>
        </p:nvSpPr>
        <p:spPr>
          <a:xfrm>
            <a:off x="5773292" y="3847338"/>
            <a:ext cx="12852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Макроуровень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3" name="object 33"/>
          <p:cNvGrpSpPr/>
          <p:nvPr>
            <p:custDataLst>
              <p:tags r:id="rId28"/>
            </p:custDataLst>
          </p:nvPr>
        </p:nvGrpSpPr>
        <p:grpSpPr>
          <a:xfrm>
            <a:off x="4605528" y="4663440"/>
            <a:ext cx="3469004" cy="1167765"/>
            <a:chOff x="4605528" y="4663440"/>
            <a:chExt cx="3469004" cy="1167765"/>
          </a:xfrm>
        </p:grpSpPr>
        <p:sp>
          <p:nvSpPr>
            <p:cNvPr id="34" name="object 34"/>
            <p:cNvSpPr/>
            <p:nvPr>
              <p:custDataLst>
                <p:tags r:id="rId29"/>
              </p:custDataLst>
            </p:nvPr>
          </p:nvSpPr>
          <p:spPr>
            <a:xfrm>
              <a:off x="4617720" y="4675632"/>
              <a:ext cx="3291840" cy="996950"/>
            </a:xfrm>
            <a:custGeom>
              <a:avLst/>
              <a:gdLst/>
              <a:ahLst/>
              <a:cxnLst/>
              <a:rect l="l" t="t" r="r" b="b"/>
              <a:pathLst>
                <a:path w="3291840" h="996950">
                  <a:moveTo>
                    <a:pt x="3192145" y="0"/>
                  </a:moveTo>
                  <a:lnTo>
                    <a:pt x="99694" y="0"/>
                  </a:lnTo>
                  <a:lnTo>
                    <a:pt x="60864" y="7826"/>
                  </a:lnTo>
                  <a:lnTo>
                    <a:pt x="29178" y="29178"/>
                  </a:lnTo>
                  <a:lnTo>
                    <a:pt x="7826" y="60864"/>
                  </a:lnTo>
                  <a:lnTo>
                    <a:pt x="0" y="99695"/>
                  </a:lnTo>
                  <a:lnTo>
                    <a:pt x="0" y="897001"/>
                  </a:lnTo>
                  <a:lnTo>
                    <a:pt x="7826" y="935809"/>
                  </a:lnTo>
                  <a:lnTo>
                    <a:pt x="29178" y="967498"/>
                  </a:lnTo>
                  <a:lnTo>
                    <a:pt x="60864" y="988862"/>
                  </a:lnTo>
                  <a:lnTo>
                    <a:pt x="99694" y="996696"/>
                  </a:lnTo>
                  <a:lnTo>
                    <a:pt x="3192145" y="996696"/>
                  </a:lnTo>
                  <a:lnTo>
                    <a:pt x="3230975" y="988862"/>
                  </a:lnTo>
                  <a:lnTo>
                    <a:pt x="3262661" y="967498"/>
                  </a:lnTo>
                  <a:lnTo>
                    <a:pt x="3284013" y="935809"/>
                  </a:lnTo>
                  <a:lnTo>
                    <a:pt x="3291839" y="897001"/>
                  </a:lnTo>
                  <a:lnTo>
                    <a:pt x="3291839" y="99695"/>
                  </a:lnTo>
                  <a:lnTo>
                    <a:pt x="3284013" y="60864"/>
                  </a:lnTo>
                  <a:lnTo>
                    <a:pt x="3262661" y="29178"/>
                  </a:lnTo>
                  <a:lnTo>
                    <a:pt x="3230975" y="7826"/>
                  </a:lnTo>
                  <a:lnTo>
                    <a:pt x="319214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>
              <p:custDataLst>
                <p:tags r:id="rId30"/>
              </p:custDataLst>
            </p:nvPr>
          </p:nvSpPr>
          <p:spPr>
            <a:xfrm>
              <a:off x="4617720" y="4675632"/>
              <a:ext cx="3291840" cy="996950"/>
            </a:xfrm>
            <a:custGeom>
              <a:avLst/>
              <a:gdLst/>
              <a:ahLst/>
              <a:cxnLst/>
              <a:rect l="l" t="t" r="r" b="b"/>
              <a:pathLst>
                <a:path w="3291840" h="996950">
                  <a:moveTo>
                    <a:pt x="0" y="99695"/>
                  </a:moveTo>
                  <a:lnTo>
                    <a:pt x="7826" y="60864"/>
                  </a:lnTo>
                  <a:lnTo>
                    <a:pt x="29178" y="29178"/>
                  </a:lnTo>
                  <a:lnTo>
                    <a:pt x="60864" y="7826"/>
                  </a:lnTo>
                  <a:lnTo>
                    <a:pt x="99694" y="0"/>
                  </a:lnTo>
                  <a:lnTo>
                    <a:pt x="3192145" y="0"/>
                  </a:lnTo>
                  <a:lnTo>
                    <a:pt x="3230975" y="7826"/>
                  </a:lnTo>
                  <a:lnTo>
                    <a:pt x="3262661" y="29178"/>
                  </a:lnTo>
                  <a:lnTo>
                    <a:pt x="3284013" y="60864"/>
                  </a:lnTo>
                  <a:lnTo>
                    <a:pt x="3291839" y="99695"/>
                  </a:lnTo>
                  <a:lnTo>
                    <a:pt x="3291839" y="897001"/>
                  </a:lnTo>
                  <a:lnTo>
                    <a:pt x="3284013" y="935809"/>
                  </a:lnTo>
                  <a:lnTo>
                    <a:pt x="3262661" y="967498"/>
                  </a:lnTo>
                  <a:lnTo>
                    <a:pt x="3230975" y="988862"/>
                  </a:lnTo>
                  <a:lnTo>
                    <a:pt x="3192145" y="996696"/>
                  </a:lnTo>
                  <a:lnTo>
                    <a:pt x="99694" y="996696"/>
                  </a:lnTo>
                  <a:lnTo>
                    <a:pt x="60864" y="988862"/>
                  </a:lnTo>
                  <a:lnTo>
                    <a:pt x="29178" y="967498"/>
                  </a:lnTo>
                  <a:lnTo>
                    <a:pt x="7826" y="935809"/>
                  </a:lnTo>
                  <a:lnTo>
                    <a:pt x="0" y="897001"/>
                  </a:lnTo>
                  <a:lnTo>
                    <a:pt x="0" y="99695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>
              <p:custDataLst>
                <p:tags r:id="rId31"/>
              </p:custDataLst>
            </p:nvPr>
          </p:nvSpPr>
          <p:spPr>
            <a:xfrm>
              <a:off x="4770120" y="4818888"/>
              <a:ext cx="3291840" cy="1000125"/>
            </a:xfrm>
            <a:custGeom>
              <a:avLst/>
              <a:gdLst/>
              <a:ahLst/>
              <a:cxnLst/>
              <a:rect l="l" t="t" r="r" b="b"/>
              <a:pathLst>
                <a:path w="3291840" h="1000125">
                  <a:moveTo>
                    <a:pt x="3191890" y="0"/>
                  </a:moveTo>
                  <a:lnTo>
                    <a:pt x="99949" y="0"/>
                  </a:lnTo>
                  <a:lnTo>
                    <a:pt x="61025" y="7848"/>
                  </a:lnTo>
                  <a:lnTo>
                    <a:pt x="29257" y="29257"/>
                  </a:lnTo>
                  <a:lnTo>
                    <a:pt x="7848" y="61025"/>
                  </a:lnTo>
                  <a:lnTo>
                    <a:pt x="0" y="99949"/>
                  </a:lnTo>
                  <a:lnTo>
                    <a:pt x="0" y="899769"/>
                  </a:lnTo>
                  <a:lnTo>
                    <a:pt x="7848" y="938681"/>
                  </a:lnTo>
                  <a:lnTo>
                    <a:pt x="29257" y="970459"/>
                  </a:lnTo>
                  <a:lnTo>
                    <a:pt x="61025" y="991886"/>
                  </a:lnTo>
                  <a:lnTo>
                    <a:pt x="99949" y="999744"/>
                  </a:lnTo>
                  <a:lnTo>
                    <a:pt x="3191890" y="999744"/>
                  </a:lnTo>
                  <a:lnTo>
                    <a:pt x="3230814" y="991886"/>
                  </a:lnTo>
                  <a:lnTo>
                    <a:pt x="3262582" y="970459"/>
                  </a:lnTo>
                  <a:lnTo>
                    <a:pt x="3283991" y="938681"/>
                  </a:lnTo>
                  <a:lnTo>
                    <a:pt x="3291839" y="899769"/>
                  </a:lnTo>
                  <a:lnTo>
                    <a:pt x="3291839" y="99949"/>
                  </a:lnTo>
                  <a:lnTo>
                    <a:pt x="3283991" y="61025"/>
                  </a:lnTo>
                  <a:lnTo>
                    <a:pt x="3262582" y="29257"/>
                  </a:lnTo>
                  <a:lnTo>
                    <a:pt x="3230814" y="7848"/>
                  </a:lnTo>
                  <a:lnTo>
                    <a:pt x="3191890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>
              <p:custDataLst>
                <p:tags r:id="rId32"/>
              </p:custDataLst>
            </p:nvPr>
          </p:nvSpPr>
          <p:spPr>
            <a:xfrm>
              <a:off x="4770120" y="4818888"/>
              <a:ext cx="3291840" cy="1000125"/>
            </a:xfrm>
            <a:custGeom>
              <a:avLst/>
              <a:gdLst/>
              <a:ahLst/>
              <a:cxnLst/>
              <a:rect l="l" t="t" r="r" b="b"/>
              <a:pathLst>
                <a:path w="3291840" h="1000125">
                  <a:moveTo>
                    <a:pt x="0" y="99949"/>
                  </a:moveTo>
                  <a:lnTo>
                    <a:pt x="7848" y="61025"/>
                  </a:lnTo>
                  <a:lnTo>
                    <a:pt x="29257" y="29257"/>
                  </a:lnTo>
                  <a:lnTo>
                    <a:pt x="61025" y="7848"/>
                  </a:lnTo>
                  <a:lnTo>
                    <a:pt x="99949" y="0"/>
                  </a:lnTo>
                  <a:lnTo>
                    <a:pt x="3191890" y="0"/>
                  </a:lnTo>
                  <a:lnTo>
                    <a:pt x="3230814" y="7848"/>
                  </a:lnTo>
                  <a:lnTo>
                    <a:pt x="3262582" y="29257"/>
                  </a:lnTo>
                  <a:lnTo>
                    <a:pt x="3283991" y="61025"/>
                  </a:lnTo>
                  <a:lnTo>
                    <a:pt x="3291839" y="99949"/>
                  </a:lnTo>
                  <a:lnTo>
                    <a:pt x="3291839" y="899769"/>
                  </a:lnTo>
                  <a:lnTo>
                    <a:pt x="3283991" y="938681"/>
                  </a:lnTo>
                  <a:lnTo>
                    <a:pt x="3262582" y="970459"/>
                  </a:lnTo>
                  <a:lnTo>
                    <a:pt x="3230814" y="991886"/>
                  </a:lnTo>
                  <a:lnTo>
                    <a:pt x="3191890" y="999744"/>
                  </a:lnTo>
                  <a:lnTo>
                    <a:pt x="99949" y="999744"/>
                  </a:lnTo>
                  <a:lnTo>
                    <a:pt x="61025" y="991886"/>
                  </a:lnTo>
                  <a:lnTo>
                    <a:pt x="29257" y="970459"/>
                  </a:lnTo>
                  <a:lnTo>
                    <a:pt x="7848" y="938681"/>
                  </a:lnTo>
                  <a:lnTo>
                    <a:pt x="0" y="899769"/>
                  </a:lnTo>
                  <a:lnTo>
                    <a:pt x="0" y="99949"/>
                  </a:lnTo>
                  <a:close/>
                </a:path>
              </a:pathLst>
            </a:custGeom>
            <a:ln w="2438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>
            <p:custDataLst>
              <p:tags r:id="rId33"/>
            </p:custDataLst>
          </p:nvPr>
        </p:nvSpPr>
        <p:spPr>
          <a:xfrm>
            <a:off x="4979670" y="4851273"/>
            <a:ext cx="2870200" cy="90233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 indent="7620" algn="ctr">
              <a:lnSpc>
                <a:spcPct val="86000"/>
              </a:lnSpc>
              <a:spcBef>
                <a:spcPts val="370"/>
              </a:spcBef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создание</a:t>
            </a:r>
            <a:r>
              <a:rPr sz="16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инфраструктуры, институтов,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программ</a:t>
            </a:r>
            <a:r>
              <a:rPr sz="16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моделей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1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масштабе</a:t>
            </a:r>
            <a:r>
              <a:rPr sz="16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государства,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отрасли</a:t>
            </a:r>
            <a:r>
              <a:rPr sz="1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1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региона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9" name="object 3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3075" y="467360"/>
            <a:ext cx="782828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Инфраструктура</a:t>
            </a:r>
            <a:r>
              <a:rPr sz="2800" b="1" spc="-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профессиональной</a:t>
            </a:r>
            <a:r>
              <a:rPr sz="2800" b="1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ориентации</a:t>
            </a:r>
            <a:r>
              <a:rPr sz="2800" b="1" spc="-9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2800" b="1" spc="-95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ject 7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789198" y="3353411"/>
            <a:ext cx="1515184" cy="151198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050029" y="3791788"/>
            <a:ext cx="1005205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Общебразоват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2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ельные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организации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0645" y="2914831"/>
            <a:ext cx="535464" cy="37501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62407" y="1454446"/>
            <a:ext cx="1378205" cy="137521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92321" y="1726514"/>
            <a:ext cx="91503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Министерств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marL="12700" marR="5080" indent="350520">
              <a:lnSpc>
                <a:spcPct val="102000"/>
              </a:lnSpc>
            </a:pPr>
            <a:r>
              <a:rPr sz="1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12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и </a:t>
            </a:r>
            <a:r>
              <a:rPr sz="12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межведомств </a:t>
            </a:r>
            <a:r>
              <a:rPr sz="1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енны</a:t>
            </a:r>
            <a:r>
              <a:rPr sz="12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связи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304288" y="2179320"/>
            <a:ext cx="1732914" cy="1571625"/>
            <a:chOff x="2304288" y="2179320"/>
            <a:chExt cx="1732914" cy="157162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4720" y="3157702"/>
              <a:ext cx="562279" cy="5927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04288" y="2179320"/>
              <a:ext cx="1406525" cy="140347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568955" y="2655265"/>
            <a:ext cx="879475" cy="394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Организации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ВО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942041" y="3865414"/>
            <a:ext cx="1851660" cy="1375410"/>
            <a:chOff x="1942041" y="3865414"/>
            <a:chExt cx="1851660" cy="137541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6704" y="4029455"/>
              <a:ext cx="446531" cy="5958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42041" y="3865414"/>
              <a:ext cx="1378394" cy="137521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188210" y="4323664"/>
            <a:ext cx="879475" cy="394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Организации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marL="2540" algn="ctr">
              <a:lnSpc>
                <a:spcPct val="100000"/>
              </a:lnSpc>
              <a:spcBef>
                <a:spcPts val="30"/>
              </a:spcBef>
            </a:pPr>
            <a:r>
              <a:rPr sz="12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СПО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990088" y="4745748"/>
            <a:ext cx="1412875" cy="1839595"/>
            <a:chOff x="2990088" y="4745748"/>
            <a:chExt cx="1412875" cy="183959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13048" y="4745748"/>
              <a:ext cx="589648" cy="5043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90088" y="5184597"/>
              <a:ext cx="1406525" cy="140042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237357" y="5615736"/>
            <a:ext cx="913765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3175" algn="ctr">
              <a:lnSpc>
                <a:spcPct val="101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Организации дополнительног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10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образования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690871" y="4745748"/>
            <a:ext cx="1416050" cy="1839595"/>
            <a:chOff x="4690871" y="4745748"/>
            <a:chExt cx="1416050" cy="1839595"/>
          </a:xfrm>
        </p:grpSpPr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0871" y="4745748"/>
              <a:ext cx="592734" cy="5043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00015" y="5184597"/>
              <a:ext cx="1406525" cy="140042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4944236" y="5476138"/>
            <a:ext cx="921385" cy="766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120650" indent="-73660">
              <a:lnSpc>
                <a:spcPct val="101000"/>
              </a:lnSpc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Предприятия</a:t>
            </a:r>
            <a:r>
              <a:rPr sz="9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реального</a:t>
            </a:r>
            <a:r>
              <a:rPr sz="9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сектора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marL="173990">
              <a:lnSpc>
                <a:spcPct val="100000"/>
              </a:lnSpc>
              <a:spcBef>
                <a:spcPts val="25"/>
              </a:spcBef>
            </a:pPr>
            <a:r>
              <a:rPr sz="9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экономики,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Работодатели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325849" y="3846576"/>
            <a:ext cx="1847850" cy="1403985"/>
            <a:chOff x="5325849" y="3846576"/>
            <a:chExt cx="1847850" cy="140398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25849" y="4077511"/>
              <a:ext cx="395279" cy="52860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66815" y="3846576"/>
              <a:ext cx="1406524" cy="1403477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6132703" y="4380103"/>
            <a:ext cx="6794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АмИРО</a:t>
            </a:r>
            <a:endParaRPr sz="1600" b="1" spc="-1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059679" y="2179320"/>
            <a:ext cx="1732914" cy="1571625"/>
            <a:chOff x="5059679" y="2179320"/>
            <a:chExt cx="1732914" cy="1571625"/>
          </a:xfrm>
        </p:grpSpPr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59679" y="3157702"/>
              <a:ext cx="562203" cy="59273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85815" y="2179320"/>
              <a:ext cx="1406524" cy="1403477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721858" y="2609215"/>
            <a:ext cx="737235" cy="4857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Региональный</a:t>
            </a:r>
            <a:r>
              <a:rPr sz="9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координатор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200" b="1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ЦОПП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605" y="138430"/>
            <a:ext cx="8229600" cy="706120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144270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Единая</a:t>
            </a:r>
            <a:r>
              <a:rPr sz="2900" b="1" spc="-114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900" b="1" spc="-1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</a:t>
            </a:r>
            <a:r>
              <a:rPr sz="2900" b="1" spc="-12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900" b="1" spc="-1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профориентации</a:t>
            </a:r>
            <a:endParaRPr sz="29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9831" y="981455"/>
            <a:ext cx="8321040" cy="42001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3168" y="45718"/>
            <a:ext cx="551687" cy="681228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96240" y="5318759"/>
            <a:ext cx="4053840" cy="1231900"/>
          </a:xfrm>
          <a:prstGeom prst="rect">
            <a:avLst/>
          </a:prstGeom>
          <a:solidFill>
            <a:srgbClr val="4F81BC"/>
          </a:solidFill>
          <a:ln w="24383">
            <a:solidFill>
              <a:srgbClr val="375F92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ЕМП</a:t>
            </a: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в</a:t>
            </a: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 Амурской</a:t>
            </a:r>
            <a:r>
              <a:rPr sz="1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области: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407670" marR="401955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Базовый</a:t>
            </a:r>
            <a:r>
              <a:rPr sz="1800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уровень</a:t>
            </a:r>
            <a:r>
              <a:rPr sz="1800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1800" spc="-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40</a:t>
            </a:r>
            <a:r>
              <a:rPr sz="1800" spc="-1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школ</a:t>
            </a:r>
            <a:r>
              <a:rPr sz="1800" spc="-6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(13%)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Основной</a:t>
            </a:r>
            <a:r>
              <a:rPr sz="1800" spc="-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уровень</a:t>
            </a:r>
            <a:r>
              <a:rPr sz="1800" spc="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1800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203</a:t>
            </a:r>
            <a:r>
              <a:rPr sz="1800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школы </a:t>
            </a:r>
            <a:r>
              <a:rPr sz="1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Продвинутый</a:t>
            </a:r>
            <a:r>
              <a:rPr sz="18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уровень</a:t>
            </a:r>
            <a:r>
              <a:rPr sz="1800" spc="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1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45</a:t>
            </a:r>
            <a:r>
              <a:rPr sz="1800" spc="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школ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02479" y="5318759"/>
            <a:ext cx="3898900" cy="1231900"/>
          </a:xfrm>
          <a:prstGeom prst="rect">
            <a:avLst/>
          </a:prstGeom>
          <a:solidFill>
            <a:srgbClr val="4F81BC"/>
          </a:solidFill>
          <a:ln w="24384">
            <a:solidFill>
              <a:srgbClr val="375F92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485140" marR="477520" algn="ctr">
              <a:lnSpc>
                <a:spcPct val="100000"/>
              </a:lnSpc>
              <a:spcBef>
                <a:spcPts val="415"/>
              </a:spcBef>
            </a:pP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Школа</a:t>
            </a:r>
            <a:r>
              <a:rPr sz="18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МП</a:t>
            </a:r>
            <a:r>
              <a:rPr sz="1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Амурской</a:t>
            </a:r>
            <a:r>
              <a:rPr sz="1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cs typeface="Calibri" panose="020F0502020204030204"/>
              </a:rPr>
              <a:t>области:</a:t>
            </a:r>
            <a:r>
              <a:rPr sz="1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Базовый</a:t>
            </a:r>
            <a:r>
              <a:rPr sz="1800" spc="-5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уровень</a:t>
            </a:r>
            <a:r>
              <a:rPr sz="1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1800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</a:t>
            </a:r>
            <a:r>
              <a:rPr sz="1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школ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Средний</a:t>
            </a:r>
            <a:r>
              <a:rPr sz="1800" spc="-4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уровень -</a:t>
            </a:r>
            <a:r>
              <a:rPr sz="1800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175</a:t>
            </a:r>
            <a:r>
              <a:rPr sz="1800" spc="-4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школ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Высокий</a:t>
            </a:r>
            <a:r>
              <a:rPr sz="1800" spc="-6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уровень</a:t>
            </a:r>
            <a:r>
              <a:rPr sz="1800" spc="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1800" spc="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86</a:t>
            </a:r>
            <a:r>
              <a:rPr sz="1800" spc="-1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школ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4490" y="316230"/>
            <a:ext cx="8569325" cy="48514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Социологический</a:t>
            </a:r>
            <a:r>
              <a:rPr sz="2800" b="1" spc="-1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spc="-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</a:t>
            </a:r>
            <a:endParaRPr sz="2800" b="1" spc="-2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4171" y="2854451"/>
            <a:ext cx="2676525" cy="695325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8425" marR="94615" indent="635" algn="ctr">
              <a:lnSpc>
                <a:spcPct val="100000"/>
              </a:lnSpc>
              <a:spcBef>
                <a:spcPts val="305"/>
              </a:spcBef>
            </a:pPr>
            <a:r>
              <a:rPr sz="1200" dirty="0">
                <a:latin typeface="Times New Roman" panose="02020603050405020304"/>
                <a:cs typeface="Times New Roman" panose="02020603050405020304"/>
              </a:rPr>
              <a:t>Как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бы</a:t>
            </a:r>
            <a:r>
              <a:rPr sz="1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Вы</a:t>
            </a:r>
            <a:r>
              <a:rPr sz="1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целом</a:t>
            </a:r>
            <a:r>
              <a:rPr sz="1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latin typeface="Times New Roman" panose="02020603050405020304"/>
                <a:cs typeface="Times New Roman" panose="02020603050405020304"/>
              </a:rPr>
              <a:t>оценили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профориентационную</a:t>
            </a:r>
            <a:r>
              <a:rPr sz="12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25" dirty="0">
                <a:latin typeface="Times New Roman" panose="02020603050405020304"/>
                <a:cs typeface="Times New Roman" panose="02020603050405020304"/>
              </a:rPr>
              <a:t>работу, </a:t>
            </a:r>
            <a:r>
              <a:rPr sz="1200" spc="-10" dirty="0">
                <a:latin typeface="Times New Roman" panose="02020603050405020304"/>
                <a:cs typeface="Times New Roman" panose="02020603050405020304"/>
              </a:rPr>
              <a:t>которая проводилась</a:t>
            </a:r>
            <a:r>
              <a:rPr sz="1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Вашей</a:t>
            </a:r>
            <a:r>
              <a:rPr sz="12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latin typeface="Times New Roman" panose="02020603050405020304"/>
                <a:cs typeface="Times New Roman" panose="02020603050405020304"/>
              </a:rPr>
              <a:t>школе?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148649" y="1532953"/>
            <a:ext cx="1875155" cy="1932939"/>
            <a:chOff x="2148649" y="1532953"/>
            <a:chExt cx="1875155" cy="1932939"/>
          </a:xfrm>
        </p:grpSpPr>
        <p:sp>
          <p:nvSpPr>
            <p:cNvPr id="6" name="object 6"/>
            <p:cNvSpPr/>
            <p:nvPr/>
          </p:nvSpPr>
          <p:spPr>
            <a:xfrm>
              <a:off x="2151888" y="1652015"/>
              <a:ext cx="1871980" cy="1697989"/>
            </a:xfrm>
            <a:custGeom>
              <a:avLst/>
              <a:gdLst/>
              <a:ahLst/>
              <a:cxnLst/>
              <a:rect l="l" t="t" r="r" b="b"/>
              <a:pathLst>
                <a:path w="1871979" h="1697989">
                  <a:moveTo>
                    <a:pt x="350520" y="768096"/>
                  </a:moveTo>
                  <a:lnTo>
                    <a:pt x="0" y="768096"/>
                  </a:lnTo>
                  <a:lnTo>
                    <a:pt x="0" y="929640"/>
                  </a:lnTo>
                  <a:lnTo>
                    <a:pt x="350520" y="929640"/>
                  </a:lnTo>
                  <a:lnTo>
                    <a:pt x="350520" y="768096"/>
                  </a:lnTo>
                  <a:close/>
                </a:path>
                <a:path w="1871979" h="1697989">
                  <a:moveTo>
                    <a:pt x="600456" y="1536192"/>
                  </a:moveTo>
                  <a:lnTo>
                    <a:pt x="0" y="1536192"/>
                  </a:lnTo>
                  <a:lnTo>
                    <a:pt x="0" y="1697736"/>
                  </a:lnTo>
                  <a:lnTo>
                    <a:pt x="600456" y="1697736"/>
                  </a:lnTo>
                  <a:lnTo>
                    <a:pt x="600456" y="1536192"/>
                  </a:lnTo>
                  <a:close/>
                </a:path>
                <a:path w="1871979" h="1697989">
                  <a:moveTo>
                    <a:pt x="752856" y="384048"/>
                  </a:moveTo>
                  <a:lnTo>
                    <a:pt x="0" y="384048"/>
                  </a:lnTo>
                  <a:lnTo>
                    <a:pt x="0" y="545592"/>
                  </a:lnTo>
                  <a:lnTo>
                    <a:pt x="752856" y="545592"/>
                  </a:lnTo>
                  <a:lnTo>
                    <a:pt x="752856" y="384048"/>
                  </a:lnTo>
                  <a:close/>
                </a:path>
                <a:path w="1871979" h="1697989">
                  <a:moveTo>
                    <a:pt x="1493520" y="1152144"/>
                  </a:moveTo>
                  <a:lnTo>
                    <a:pt x="0" y="1152144"/>
                  </a:lnTo>
                  <a:lnTo>
                    <a:pt x="0" y="1313688"/>
                  </a:lnTo>
                  <a:lnTo>
                    <a:pt x="1493520" y="1313688"/>
                  </a:lnTo>
                  <a:lnTo>
                    <a:pt x="1493520" y="1152144"/>
                  </a:lnTo>
                  <a:close/>
                </a:path>
                <a:path w="1871979" h="1697989">
                  <a:moveTo>
                    <a:pt x="1871472" y="0"/>
                  </a:moveTo>
                  <a:lnTo>
                    <a:pt x="0" y="0"/>
                  </a:lnTo>
                  <a:lnTo>
                    <a:pt x="0" y="158496"/>
                  </a:lnTo>
                  <a:lnTo>
                    <a:pt x="1871472" y="158496"/>
                  </a:lnTo>
                  <a:lnTo>
                    <a:pt x="187147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153411" y="1537716"/>
              <a:ext cx="0" cy="1923414"/>
            </a:xfrm>
            <a:custGeom>
              <a:avLst/>
              <a:gdLst/>
              <a:ahLst/>
              <a:cxnLst/>
              <a:rect l="l" t="t" r="r" b="b"/>
              <a:pathLst>
                <a:path h="1923414">
                  <a:moveTo>
                    <a:pt x="0" y="1923288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825750" y="3175838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12%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18559" y="2791460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29%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79242" y="2406776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79420" y="2022093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15%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1647" y="1637537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37%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5560" y="3172713"/>
            <a:ext cx="11537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Студент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курса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вуза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8744" y="2788157"/>
            <a:ext cx="14351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Студент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курса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колледжа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8055" y="2330323"/>
            <a:ext cx="1607820" cy="325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ctr">
              <a:lnSpc>
                <a:spcPts val="1175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Ученик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10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класса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5080" algn="ctr">
              <a:lnSpc>
                <a:spcPts val="1175"/>
              </a:lnSpc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общеобразовательной</a:t>
            </a:r>
            <a:r>
              <a:rPr sz="10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школы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8055" y="1945639"/>
            <a:ext cx="1607820" cy="325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ctr">
              <a:lnSpc>
                <a:spcPts val="1175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Ученик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11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класса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5080" algn="ctr">
              <a:lnSpc>
                <a:spcPts val="1175"/>
              </a:lnSpc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общеобразовательной</a:t>
            </a:r>
            <a:r>
              <a:rPr sz="10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школы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8055" y="1198321"/>
            <a:ext cx="2638425" cy="688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7856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Категории</a:t>
            </a:r>
            <a:r>
              <a:rPr sz="1100" b="1" spc="-7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участников</a:t>
            </a: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 marR="1036320" indent="356235">
              <a:lnSpc>
                <a:spcPts val="1150"/>
              </a:lnSpc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Ученик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9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класса общеобразовательной</a:t>
            </a:r>
            <a:r>
              <a:rPr sz="10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школы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4236" y="1123188"/>
            <a:ext cx="3971925" cy="2478405"/>
          </a:xfrm>
          <a:custGeom>
            <a:avLst/>
            <a:gdLst/>
            <a:ahLst/>
            <a:cxnLst/>
            <a:rect l="l" t="t" r="r" b="b"/>
            <a:pathLst>
              <a:path w="3971925" h="2478404">
                <a:moveTo>
                  <a:pt x="0" y="2478024"/>
                </a:moveTo>
                <a:lnTo>
                  <a:pt x="3971544" y="2478024"/>
                </a:lnTo>
                <a:lnTo>
                  <a:pt x="3971544" y="0"/>
                </a:lnTo>
                <a:lnTo>
                  <a:pt x="0" y="0"/>
                </a:lnTo>
                <a:lnTo>
                  <a:pt x="0" y="2478024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3331273" y="4151185"/>
            <a:ext cx="3914140" cy="1945005"/>
            <a:chOff x="3331273" y="4151185"/>
            <a:chExt cx="3914140" cy="1945005"/>
          </a:xfrm>
        </p:grpSpPr>
        <p:sp>
          <p:nvSpPr>
            <p:cNvPr id="20" name="object 20"/>
            <p:cNvSpPr/>
            <p:nvPr/>
          </p:nvSpPr>
          <p:spPr>
            <a:xfrm>
              <a:off x="3334512" y="4270247"/>
              <a:ext cx="3910965" cy="1710055"/>
            </a:xfrm>
            <a:custGeom>
              <a:avLst/>
              <a:gdLst/>
              <a:ahLst/>
              <a:cxnLst/>
              <a:rect l="l" t="t" r="r" b="b"/>
              <a:pathLst>
                <a:path w="3910965" h="1710054">
                  <a:moveTo>
                    <a:pt x="387096" y="1548384"/>
                  </a:moveTo>
                  <a:lnTo>
                    <a:pt x="0" y="1548384"/>
                  </a:lnTo>
                  <a:lnTo>
                    <a:pt x="0" y="1709928"/>
                  </a:lnTo>
                  <a:lnTo>
                    <a:pt x="387096" y="1709928"/>
                  </a:lnTo>
                  <a:lnTo>
                    <a:pt x="387096" y="1548384"/>
                  </a:lnTo>
                  <a:close/>
                </a:path>
                <a:path w="3910965" h="1710054">
                  <a:moveTo>
                    <a:pt x="963168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963168" y="161544"/>
                  </a:lnTo>
                  <a:lnTo>
                    <a:pt x="963168" y="0"/>
                  </a:lnTo>
                  <a:close/>
                </a:path>
                <a:path w="3910965" h="1710054">
                  <a:moveTo>
                    <a:pt x="1118616" y="387096"/>
                  </a:moveTo>
                  <a:lnTo>
                    <a:pt x="0" y="387096"/>
                  </a:lnTo>
                  <a:lnTo>
                    <a:pt x="0" y="548640"/>
                  </a:lnTo>
                  <a:lnTo>
                    <a:pt x="1118616" y="548640"/>
                  </a:lnTo>
                  <a:lnTo>
                    <a:pt x="1118616" y="387096"/>
                  </a:lnTo>
                  <a:close/>
                </a:path>
                <a:path w="3910965" h="1710054">
                  <a:moveTo>
                    <a:pt x="1347216" y="774192"/>
                  </a:moveTo>
                  <a:lnTo>
                    <a:pt x="0" y="774192"/>
                  </a:lnTo>
                  <a:lnTo>
                    <a:pt x="0" y="935736"/>
                  </a:lnTo>
                  <a:lnTo>
                    <a:pt x="1347216" y="935736"/>
                  </a:lnTo>
                  <a:lnTo>
                    <a:pt x="1347216" y="774192"/>
                  </a:lnTo>
                  <a:close/>
                </a:path>
                <a:path w="3910965" h="1710054">
                  <a:moveTo>
                    <a:pt x="3910584" y="1161288"/>
                  </a:moveTo>
                  <a:lnTo>
                    <a:pt x="0" y="1161288"/>
                  </a:lnTo>
                  <a:lnTo>
                    <a:pt x="0" y="1322832"/>
                  </a:lnTo>
                  <a:lnTo>
                    <a:pt x="3910584" y="1322832"/>
                  </a:lnTo>
                  <a:lnTo>
                    <a:pt x="3910584" y="1161288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336035" y="4155947"/>
              <a:ext cx="0" cy="1935480"/>
            </a:xfrm>
            <a:custGeom>
              <a:avLst/>
              <a:gdLst/>
              <a:ahLst/>
              <a:cxnLst/>
              <a:rect l="l" t="t" r="r" b="b"/>
              <a:pathLst>
                <a:path h="1935479">
                  <a:moveTo>
                    <a:pt x="0" y="1935479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3794759" y="5806541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5%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20660" y="5419471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50%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55134" y="5032375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26534" y="4644593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14%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73245" y="4257802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12%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55698" y="5730036"/>
            <a:ext cx="1579880" cy="325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ts val="1175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"Фактически</a:t>
            </a:r>
            <a:r>
              <a:rPr sz="10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проводилась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635" algn="ctr">
              <a:lnSpc>
                <a:spcPts val="1175"/>
              </a:lnSpc>
            </a:pP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"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4828" y="5416041"/>
            <a:ext cx="209232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Была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очень</a:t>
            </a:r>
            <a:r>
              <a:rPr sz="1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полезной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разнообразной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8665" y="5028387"/>
            <a:ext cx="278828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Была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полезной,</a:t>
            </a:r>
            <a:r>
              <a:rPr sz="1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но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хотелось</a:t>
            </a:r>
            <a:r>
              <a:rPr sz="1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бы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больше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активности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21713" y="4641596"/>
            <a:ext cx="121412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Затрудняюсь</a:t>
            </a:r>
            <a:r>
              <a:rPr sz="10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ответить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5703" y="4254500"/>
            <a:ext cx="240982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Проводилась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редко,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эффект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был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небольшим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34135" y="3811270"/>
            <a:ext cx="2937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Оценка</a:t>
            </a:r>
            <a:r>
              <a:rPr sz="1100" b="1" spc="-3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профориентационной</a:t>
            </a:r>
            <a:r>
              <a:rPr sz="1100" b="1" spc="-4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1100" b="1" spc="4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100" b="1" spc="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2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целом</a:t>
            </a:r>
            <a:endParaRPr sz="11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64236" y="3741420"/>
            <a:ext cx="7809230" cy="2490470"/>
          </a:xfrm>
          <a:custGeom>
            <a:avLst/>
            <a:gdLst/>
            <a:ahLst/>
            <a:cxnLst/>
            <a:rect l="l" t="t" r="r" b="b"/>
            <a:pathLst>
              <a:path w="7809230" h="2490470">
                <a:moveTo>
                  <a:pt x="0" y="2490216"/>
                </a:moveTo>
                <a:lnTo>
                  <a:pt x="7808976" y="2490216"/>
                </a:lnTo>
                <a:lnTo>
                  <a:pt x="7808976" y="0"/>
                </a:lnTo>
                <a:lnTo>
                  <a:pt x="0" y="0"/>
                </a:lnTo>
                <a:lnTo>
                  <a:pt x="0" y="2490216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424171" y="1181100"/>
            <a:ext cx="2676525" cy="594360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781685">
              <a:lnSpc>
                <a:spcPct val="100000"/>
              </a:lnSpc>
              <a:spcBef>
                <a:spcPts val="29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6029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участника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87947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10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 вопросов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8950" y="287655"/>
            <a:ext cx="791972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Социологический</a:t>
            </a:r>
            <a:r>
              <a:rPr sz="2800" b="1" spc="-1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spc="-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</a:t>
            </a:r>
            <a:endParaRPr sz="2800" b="1" spc="-2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12308" y="2668523"/>
            <a:ext cx="2956560" cy="810895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327660">
              <a:lnSpc>
                <a:spcPct val="100000"/>
              </a:lnSpc>
              <a:spcBef>
                <a:spcPts val="30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каких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профориентационных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20650" marR="114300" indent="161290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мероприятиях,</a:t>
            </a:r>
            <a:r>
              <a:rPr sz="14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организованных ШКОЛОЙ,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Вы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принимали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участие?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904297" y="4257865"/>
            <a:ext cx="3694429" cy="2213610"/>
            <a:chOff x="3904297" y="4257865"/>
            <a:chExt cx="3694429" cy="2213610"/>
          </a:xfrm>
        </p:grpSpPr>
        <p:sp>
          <p:nvSpPr>
            <p:cNvPr id="6" name="object 6"/>
            <p:cNvSpPr/>
            <p:nvPr/>
          </p:nvSpPr>
          <p:spPr>
            <a:xfrm>
              <a:off x="3910584" y="4343400"/>
              <a:ext cx="3688079" cy="2042160"/>
            </a:xfrm>
            <a:custGeom>
              <a:avLst/>
              <a:gdLst/>
              <a:ahLst/>
              <a:cxnLst/>
              <a:rect l="l" t="t" r="r" b="b"/>
              <a:pathLst>
                <a:path w="3688079" h="2042160">
                  <a:moveTo>
                    <a:pt x="758952" y="1652016"/>
                  </a:moveTo>
                  <a:lnTo>
                    <a:pt x="0" y="1652016"/>
                  </a:lnTo>
                  <a:lnTo>
                    <a:pt x="0" y="1767840"/>
                  </a:lnTo>
                  <a:lnTo>
                    <a:pt x="758952" y="1767840"/>
                  </a:lnTo>
                  <a:lnTo>
                    <a:pt x="758952" y="1652016"/>
                  </a:lnTo>
                  <a:close/>
                </a:path>
                <a:path w="3688079" h="2042160">
                  <a:moveTo>
                    <a:pt x="1194816" y="1100328"/>
                  </a:moveTo>
                  <a:lnTo>
                    <a:pt x="0" y="1100328"/>
                  </a:lnTo>
                  <a:lnTo>
                    <a:pt x="0" y="1216152"/>
                  </a:lnTo>
                  <a:lnTo>
                    <a:pt x="1194816" y="1216152"/>
                  </a:lnTo>
                  <a:lnTo>
                    <a:pt x="1194816" y="1100328"/>
                  </a:lnTo>
                  <a:close/>
                </a:path>
                <a:path w="3688079" h="2042160">
                  <a:moveTo>
                    <a:pt x="1207008" y="1377696"/>
                  </a:moveTo>
                  <a:lnTo>
                    <a:pt x="0" y="1377696"/>
                  </a:lnTo>
                  <a:lnTo>
                    <a:pt x="0" y="1490472"/>
                  </a:lnTo>
                  <a:lnTo>
                    <a:pt x="1207008" y="1490472"/>
                  </a:lnTo>
                  <a:lnTo>
                    <a:pt x="1207008" y="1377696"/>
                  </a:lnTo>
                  <a:close/>
                </a:path>
                <a:path w="3688079" h="2042160">
                  <a:moveTo>
                    <a:pt x="1426464" y="277368"/>
                  </a:moveTo>
                  <a:lnTo>
                    <a:pt x="0" y="277368"/>
                  </a:lnTo>
                  <a:lnTo>
                    <a:pt x="0" y="390144"/>
                  </a:lnTo>
                  <a:lnTo>
                    <a:pt x="1426464" y="390144"/>
                  </a:lnTo>
                  <a:lnTo>
                    <a:pt x="1426464" y="277368"/>
                  </a:lnTo>
                  <a:close/>
                </a:path>
                <a:path w="3688079" h="2042160">
                  <a:moveTo>
                    <a:pt x="1932432" y="1926336"/>
                  </a:moveTo>
                  <a:lnTo>
                    <a:pt x="0" y="1926336"/>
                  </a:lnTo>
                  <a:lnTo>
                    <a:pt x="0" y="2042160"/>
                  </a:lnTo>
                  <a:lnTo>
                    <a:pt x="1932432" y="2042160"/>
                  </a:lnTo>
                  <a:lnTo>
                    <a:pt x="1932432" y="1926336"/>
                  </a:lnTo>
                  <a:close/>
                </a:path>
                <a:path w="3688079" h="2042160">
                  <a:moveTo>
                    <a:pt x="2148840" y="826008"/>
                  </a:moveTo>
                  <a:lnTo>
                    <a:pt x="0" y="826008"/>
                  </a:lnTo>
                  <a:lnTo>
                    <a:pt x="0" y="941832"/>
                  </a:lnTo>
                  <a:lnTo>
                    <a:pt x="2148840" y="941832"/>
                  </a:lnTo>
                  <a:lnTo>
                    <a:pt x="2148840" y="826008"/>
                  </a:lnTo>
                  <a:close/>
                </a:path>
                <a:path w="3688079" h="2042160">
                  <a:moveTo>
                    <a:pt x="2228088" y="0"/>
                  </a:moveTo>
                  <a:lnTo>
                    <a:pt x="0" y="0"/>
                  </a:lnTo>
                  <a:lnTo>
                    <a:pt x="0" y="115824"/>
                  </a:lnTo>
                  <a:lnTo>
                    <a:pt x="2228088" y="115824"/>
                  </a:lnTo>
                  <a:lnTo>
                    <a:pt x="2228088" y="0"/>
                  </a:lnTo>
                  <a:close/>
                </a:path>
                <a:path w="3688079" h="2042160">
                  <a:moveTo>
                    <a:pt x="3688080" y="551688"/>
                  </a:moveTo>
                  <a:lnTo>
                    <a:pt x="0" y="551688"/>
                  </a:lnTo>
                  <a:lnTo>
                    <a:pt x="0" y="664464"/>
                  </a:lnTo>
                  <a:lnTo>
                    <a:pt x="3688080" y="664464"/>
                  </a:lnTo>
                  <a:lnTo>
                    <a:pt x="3688080" y="551688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09059" y="4262628"/>
              <a:ext cx="0" cy="2204085"/>
            </a:xfrm>
            <a:custGeom>
              <a:avLst/>
              <a:gdLst/>
              <a:ahLst/>
              <a:cxnLst/>
              <a:rect l="l" t="t" r="r" b="b"/>
              <a:pathLst>
                <a:path h="2204085">
                  <a:moveTo>
                    <a:pt x="0" y="2203704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904103" y="6236004"/>
            <a:ext cx="2819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28%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29734" y="5960770"/>
            <a:ext cx="2819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11%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78678" y="5684926"/>
            <a:ext cx="2819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67121" y="5409946"/>
            <a:ext cx="2819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17%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2034" y="5134736"/>
            <a:ext cx="28257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31%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60893" y="4859528"/>
            <a:ext cx="2819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53%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98134" y="4583938"/>
            <a:ext cx="2819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20%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0013" y="4308729"/>
            <a:ext cx="2819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32%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8800" y="6232652"/>
            <a:ext cx="338582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Встречи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1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представителями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колледжей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вузов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(кроме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дней…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07155" y="5957417"/>
            <a:ext cx="40513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Другое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26007" y="5681878"/>
            <a:ext cx="24872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Мастер-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классы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от</a:t>
            </a:r>
            <a:r>
              <a:rPr sz="1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представителей</a:t>
            </a:r>
            <a:r>
              <a:rPr sz="1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профессий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68727" y="5406644"/>
            <a:ext cx="15455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участвовал(а)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 ни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каких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75791" y="5131434"/>
            <a:ext cx="293814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Профориентационные</a:t>
            </a:r>
            <a:r>
              <a:rPr sz="1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уроки,</a:t>
            </a:r>
            <a:r>
              <a:rPr sz="1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тестирования,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тренинги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37486" y="4855540"/>
            <a:ext cx="207073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Участие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проекте «Билет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будущее»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0435" y="4580635"/>
            <a:ext cx="31051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Школьные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ярмарки</a:t>
            </a:r>
            <a:r>
              <a:rPr sz="1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профессий,</a:t>
            </a:r>
            <a:r>
              <a:rPr sz="1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конкурсы,</a:t>
            </a:r>
            <a:r>
              <a:rPr sz="10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олимпиады…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56436" y="4305427"/>
            <a:ext cx="23577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Экскурсии</a:t>
            </a:r>
            <a:r>
              <a:rPr sz="10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предприятия</a:t>
            </a:r>
            <a:r>
              <a:rPr sz="1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/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организации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03575" y="3924680"/>
            <a:ext cx="2327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Профориентационные</a:t>
            </a:r>
            <a:r>
              <a:rPr sz="1100" b="1" spc="6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мероприятия</a:t>
            </a:r>
            <a:endParaRPr sz="11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6155" y="3848100"/>
            <a:ext cx="7760334" cy="2758440"/>
          </a:xfrm>
          <a:custGeom>
            <a:avLst/>
            <a:gdLst/>
            <a:ahLst/>
            <a:cxnLst/>
            <a:rect l="l" t="t" r="r" b="b"/>
            <a:pathLst>
              <a:path w="7760334" h="2758440">
                <a:moveTo>
                  <a:pt x="0" y="2758440"/>
                </a:moveTo>
                <a:lnTo>
                  <a:pt x="7760208" y="2758440"/>
                </a:lnTo>
                <a:lnTo>
                  <a:pt x="7760208" y="0"/>
                </a:lnTo>
                <a:lnTo>
                  <a:pt x="0" y="0"/>
                </a:lnTo>
                <a:lnTo>
                  <a:pt x="0" y="2758440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6" name="object 26"/>
          <p:cNvGrpSpPr/>
          <p:nvPr/>
        </p:nvGrpSpPr>
        <p:grpSpPr>
          <a:xfrm>
            <a:off x="1254007" y="1510220"/>
            <a:ext cx="1706245" cy="1706880"/>
            <a:chOff x="1254007" y="1510220"/>
            <a:chExt cx="1706245" cy="1706880"/>
          </a:xfrm>
        </p:grpSpPr>
        <p:sp>
          <p:nvSpPr>
            <p:cNvPr id="27" name="object 27"/>
            <p:cNvSpPr/>
            <p:nvPr/>
          </p:nvSpPr>
          <p:spPr>
            <a:xfrm>
              <a:off x="2106930" y="1514983"/>
              <a:ext cx="709930" cy="848360"/>
            </a:xfrm>
            <a:custGeom>
              <a:avLst/>
              <a:gdLst/>
              <a:ahLst/>
              <a:cxnLst/>
              <a:rect l="l" t="t" r="r" b="b"/>
              <a:pathLst>
                <a:path w="709930" h="848360">
                  <a:moveTo>
                    <a:pt x="0" y="0"/>
                  </a:moveTo>
                  <a:lnTo>
                    <a:pt x="0" y="848359"/>
                  </a:lnTo>
                  <a:lnTo>
                    <a:pt x="709930" y="383793"/>
                  </a:lnTo>
                  <a:lnTo>
                    <a:pt x="681148" y="342524"/>
                  </a:lnTo>
                  <a:lnTo>
                    <a:pt x="650188" y="303291"/>
                  </a:lnTo>
                  <a:lnTo>
                    <a:pt x="617162" y="266156"/>
                  </a:lnTo>
                  <a:lnTo>
                    <a:pt x="582180" y="231178"/>
                  </a:lnTo>
                  <a:lnTo>
                    <a:pt x="545355" y="198417"/>
                  </a:lnTo>
                  <a:lnTo>
                    <a:pt x="506795" y="167932"/>
                  </a:lnTo>
                  <a:lnTo>
                    <a:pt x="466613" y="139785"/>
                  </a:lnTo>
                  <a:lnTo>
                    <a:pt x="424921" y="114034"/>
                  </a:lnTo>
                  <a:lnTo>
                    <a:pt x="381827" y="90739"/>
                  </a:lnTo>
                  <a:lnTo>
                    <a:pt x="337445" y="69961"/>
                  </a:lnTo>
                  <a:lnTo>
                    <a:pt x="291884" y="51759"/>
                  </a:lnTo>
                  <a:lnTo>
                    <a:pt x="245257" y="36193"/>
                  </a:lnTo>
                  <a:lnTo>
                    <a:pt x="197673" y="23323"/>
                  </a:lnTo>
                  <a:lnTo>
                    <a:pt x="149245" y="13209"/>
                  </a:lnTo>
                  <a:lnTo>
                    <a:pt x="100082" y="5910"/>
                  </a:lnTo>
                  <a:lnTo>
                    <a:pt x="50297" y="1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2106930" y="1898777"/>
              <a:ext cx="818515" cy="464820"/>
            </a:xfrm>
            <a:custGeom>
              <a:avLst/>
              <a:gdLst/>
              <a:ahLst/>
              <a:cxnLst/>
              <a:rect l="l" t="t" r="r" b="b"/>
              <a:pathLst>
                <a:path w="818514" h="464819">
                  <a:moveTo>
                    <a:pt x="709930" y="0"/>
                  </a:moveTo>
                  <a:lnTo>
                    <a:pt x="0" y="464565"/>
                  </a:lnTo>
                  <a:lnTo>
                    <a:pt x="818261" y="240792"/>
                  </a:lnTo>
                  <a:lnTo>
                    <a:pt x="802727" y="190048"/>
                  </a:lnTo>
                  <a:lnTo>
                    <a:pt x="784060" y="140470"/>
                  </a:lnTo>
                  <a:lnTo>
                    <a:pt x="762327" y="92183"/>
                  </a:lnTo>
                  <a:lnTo>
                    <a:pt x="737594" y="45317"/>
                  </a:lnTo>
                  <a:lnTo>
                    <a:pt x="70993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106930" y="1898777"/>
              <a:ext cx="818515" cy="464820"/>
            </a:xfrm>
            <a:custGeom>
              <a:avLst/>
              <a:gdLst/>
              <a:ahLst/>
              <a:cxnLst/>
              <a:rect l="l" t="t" r="r" b="b"/>
              <a:pathLst>
                <a:path w="818514" h="464819">
                  <a:moveTo>
                    <a:pt x="709930" y="0"/>
                  </a:moveTo>
                  <a:lnTo>
                    <a:pt x="737594" y="45317"/>
                  </a:lnTo>
                  <a:lnTo>
                    <a:pt x="762327" y="92183"/>
                  </a:lnTo>
                  <a:lnTo>
                    <a:pt x="784060" y="140470"/>
                  </a:lnTo>
                  <a:lnTo>
                    <a:pt x="802727" y="190048"/>
                  </a:lnTo>
                  <a:lnTo>
                    <a:pt x="818261" y="240792"/>
                  </a:lnTo>
                  <a:lnTo>
                    <a:pt x="0" y="464565"/>
                  </a:lnTo>
                  <a:lnTo>
                    <a:pt x="70993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258770" y="1684909"/>
              <a:ext cx="1696720" cy="1527175"/>
            </a:xfrm>
            <a:custGeom>
              <a:avLst/>
              <a:gdLst/>
              <a:ahLst/>
              <a:cxnLst/>
              <a:rect l="l" t="t" r="r" b="b"/>
              <a:pathLst>
                <a:path w="1696720" h="1527175">
                  <a:moveTo>
                    <a:pt x="338889" y="0"/>
                  </a:moveTo>
                  <a:lnTo>
                    <a:pt x="300204" y="30838"/>
                  </a:lnTo>
                  <a:lnTo>
                    <a:pt x="263676" y="63589"/>
                  </a:lnTo>
                  <a:lnTo>
                    <a:pt x="229343" y="98142"/>
                  </a:lnTo>
                  <a:lnTo>
                    <a:pt x="197242" y="134386"/>
                  </a:lnTo>
                  <a:lnTo>
                    <a:pt x="167413" y="172211"/>
                  </a:lnTo>
                  <a:lnTo>
                    <a:pt x="139892" y="211506"/>
                  </a:lnTo>
                  <a:lnTo>
                    <a:pt x="114717" y="252160"/>
                  </a:lnTo>
                  <a:lnTo>
                    <a:pt x="91927" y="294063"/>
                  </a:lnTo>
                  <a:lnTo>
                    <a:pt x="71560" y="337105"/>
                  </a:lnTo>
                  <a:lnTo>
                    <a:pt x="53653" y="381173"/>
                  </a:lnTo>
                  <a:lnTo>
                    <a:pt x="38244" y="426158"/>
                  </a:lnTo>
                  <a:lnTo>
                    <a:pt x="25371" y="471949"/>
                  </a:lnTo>
                  <a:lnTo>
                    <a:pt x="15072" y="518436"/>
                  </a:lnTo>
                  <a:lnTo>
                    <a:pt x="7385" y="565507"/>
                  </a:lnTo>
                  <a:lnTo>
                    <a:pt x="2349" y="613052"/>
                  </a:lnTo>
                  <a:lnTo>
                    <a:pt x="0" y="660961"/>
                  </a:lnTo>
                  <a:lnTo>
                    <a:pt x="376" y="709122"/>
                  </a:lnTo>
                  <a:lnTo>
                    <a:pt x="3516" y="757425"/>
                  </a:lnTo>
                  <a:lnTo>
                    <a:pt x="9458" y="805760"/>
                  </a:lnTo>
                  <a:lnTo>
                    <a:pt x="18240" y="854015"/>
                  </a:lnTo>
                  <a:lnTo>
                    <a:pt x="29898" y="902080"/>
                  </a:lnTo>
                  <a:lnTo>
                    <a:pt x="43890" y="948167"/>
                  </a:lnTo>
                  <a:lnTo>
                    <a:pt x="60242" y="992878"/>
                  </a:lnTo>
                  <a:lnTo>
                    <a:pt x="78865" y="1036163"/>
                  </a:lnTo>
                  <a:lnTo>
                    <a:pt x="99671" y="1077972"/>
                  </a:lnTo>
                  <a:lnTo>
                    <a:pt x="122572" y="1118255"/>
                  </a:lnTo>
                  <a:lnTo>
                    <a:pt x="147480" y="1156961"/>
                  </a:lnTo>
                  <a:lnTo>
                    <a:pt x="174308" y="1194041"/>
                  </a:lnTo>
                  <a:lnTo>
                    <a:pt x="202966" y="1229444"/>
                  </a:lnTo>
                  <a:lnTo>
                    <a:pt x="233368" y="1263119"/>
                  </a:lnTo>
                  <a:lnTo>
                    <a:pt x="265425" y="1295018"/>
                  </a:lnTo>
                  <a:lnTo>
                    <a:pt x="299050" y="1325089"/>
                  </a:lnTo>
                  <a:lnTo>
                    <a:pt x="334153" y="1353283"/>
                  </a:lnTo>
                  <a:lnTo>
                    <a:pt x="370648" y="1379549"/>
                  </a:lnTo>
                  <a:lnTo>
                    <a:pt x="408445" y="1403837"/>
                  </a:lnTo>
                  <a:lnTo>
                    <a:pt x="447458" y="1426097"/>
                  </a:lnTo>
                  <a:lnTo>
                    <a:pt x="487598" y="1446279"/>
                  </a:lnTo>
                  <a:lnTo>
                    <a:pt x="528777" y="1464333"/>
                  </a:lnTo>
                  <a:lnTo>
                    <a:pt x="570906" y="1480208"/>
                  </a:lnTo>
                  <a:lnTo>
                    <a:pt x="613899" y="1493854"/>
                  </a:lnTo>
                  <a:lnTo>
                    <a:pt x="657667" y="1505221"/>
                  </a:lnTo>
                  <a:lnTo>
                    <a:pt x="702122" y="1514259"/>
                  </a:lnTo>
                  <a:lnTo>
                    <a:pt x="747176" y="1520918"/>
                  </a:lnTo>
                  <a:lnTo>
                    <a:pt x="792741" y="1525147"/>
                  </a:lnTo>
                  <a:lnTo>
                    <a:pt x="838729" y="1526897"/>
                  </a:lnTo>
                  <a:lnTo>
                    <a:pt x="885052" y="1526117"/>
                  </a:lnTo>
                  <a:lnTo>
                    <a:pt x="931622" y="1522757"/>
                  </a:lnTo>
                  <a:lnTo>
                    <a:pt x="978351" y="1516766"/>
                  </a:lnTo>
                  <a:lnTo>
                    <a:pt x="1025151" y="1508096"/>
                  </a:lnTo>
                  <a:lnTo>
                    <a:pt x="1071933" y="1496694"/>
                  </a:lnTo>
                  <a:lnTo>
                    <a:pt x="1118020" y="1482702"/>
                  </a:lnTo>
                  <a:lnTo>
                    <a:pt x="1162731" y="1466351"/>
                  </a:lnTo>
                  <a:lnTo>
                    <a:pt x="1206016" y="1447728"/>
                  </a:lnTo>
                  <a:lnTo>
                    <a:pt x="1247825" y="1426922"/>
                  </a:lnTo>
                  <a:lnTo>
                    <a:pt x="1288107" y="1404021"/>
                  </a:lnTo>
                  <a:lnTo>
                    <a:pt x="1326813" y="1379113"/>
                  </a:lnTo>
                  <a:lnTo>
                    <a:pt x="1363892" y="1352285"/>
                  </a:lnTo>
                  <a:lnTo>
                    <a:pt x="1399294" y="1323626"/>
                  </a:lnTo>
                  <a:lnTo>
                    <a:pt x="1432968" y="1293224"/>
                  </a:lnTo>
                  <a:lnTo>
                    <a:pt x="1464866" y="1261167"/>
                  </a:lnTo>
                  <a:lnTo>
                    <a:pt x="1494935" y="1227543"/>
                  </a:lnTo>
                  <a:lnTo>
                    <a:pt x="1523127" y="1192440"/>
                  </a:lnTo>
                  <a:lnTo>
                    <a:pt x="1549390" y="1155945"/>
                  </a:lnTo>
                  <a:lnTo>
                    <a:pt x="1573676" y="1118148"/>
                  </a:lnTo>
                  <a:lnTo>
                    <a:pt x="1595933" y="1079135"/>
                  </a:lnTo>
                  <a:lnTo>
                    <a:pt x="1616111" y="1038995"/>
                  </a:lnTo>
                  <a:lnTo>
                    <a:pt x="1634160" y="997816"/>
                  </a:lnTo>
                  <a:lnTo>
                    <a:pt x="1650030" y="955686"/>
                  </a:lnTo>
                  <a:lnTo>
                    <a:pt x="1663671" y="912693"/>
                  </a:lnTo>
                  <a:lnTo>
                    <a:pt x="1675032" y="868925"/>
                  </a:lnTo>
                  <a:lnTo>
                    <a:pt x="1684064" y="824470"/>
                  </a:lnTo>
                  <a:lnTo>
                    <a:pt x="1690715" y="779416"/>
                  </a:lnTo>
                  <a:lnTo>
                    <a:pt x="1694937" y="733851"/>
                  </a:lnTo>
                  <a:lnTo>
                    <a:pt x="1696678" y="687863"/>
                  </a:lnTo>
                  <a:lnTo>
                    <a:pt x="1695888" y="641541"/>
                  </a:lnTo>
                  <a:lnTo>
                    <a:pt x="1692518" y="594971"/>
                  </a:lnTo>
                  <a:lnTo>
                    <a:pt x="1686517" y="548242"/>
                  </a:lnTo>
                  <a:lnTo>
                    <a:pt x="1677834" y="501442"/>
                  </a:lnTo>
                  <a:lnTo>
                    <a:pt x="1666420" y="454660"/>
                  </a:lnTo>
                  <a:lnTo>
                    <a:pt x="848159" y="678433"/>
                  </a:lnTo>
                  <a:lnTo>
                    <a:pt x="338889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258770" y="1684909"/>
              <a:ext cx="1696720" cy="1527175"/>
            </a:xfrm>
            <a:custGeom>
              <a:avLst/>
              <a:gdLst/>
              <a:ahLst/>
              <a:cxnLst/>
              <a:rect l="l" t="t" r="r" b="b"/>
              <a:pathLst>
                <a:path w="1696720" h="1527175">
                  <a:moveTo>
                    <a:pt x="1666420" y="454660"/>
                  </a:moveTo>
                  <a:lnTo>
                    <a:pt x="1677834" y="501442"/>
                  </a:lnTo>
                  <a:lnTo>
                    <a:pt x="1686517" y="548242"/>
                  </a:lnTo>
                  <a:lnTo>
                    <a:pt x="1692518" y="594971"/>
                  </a:lnTo>
                  <a:lnTo>
                    <a:pt x="1695888" y="641541"/>
                  </a:lnTo>
                  <a:lnTo>
                    <a:pt x="1696678" y="687863"/>
                  </a:lnTo>
                  <a:lnTo>
                    <a:pt x="1694937" y="733851"/>
                  </a:lnTo>
                  <a:lnTo>
                    <a:pt x="1690715" y="779416"/>
                  </a:lnTo>
                  <a:lnTo>
                    <a:pt x="1684064" y="824470"/>
                  </a:lnTo>
                  <a:lnTo>
                    <a:pt x="1675032" y="868925"/>
                  </a:lnTo>
                  <a:lnTo>
                    <a:pt x="1663671" y="912693"/>
                  </a:lnTo>
                  <a:lnTo>
                    <a:pt x="1650030" y="955686"/>
                  </a:lnTo>
                  <a:lnTo>
                    <a:pt x="1634160" y="997816"/>
                  </a:lnTo>
                  <a:lnTo>
                    <a:pt x="1616111" y="1038995"/>
                  </a:lnTo>
                  <a:lnTo>
                    <a:pt x="1595933" y="1079135"/>
                  </a:lnTo>
                  <a:lnTo>
                    <a:pt x="1573676" y="1118148"/>
                  </a:lnTo>
                  <a:lnTo>
                    <a:pt x="1549390" y="1155945"/>
                  </a:lnTo>
                  <a:lnTo>
                    <a:pt x="1523127" y="1192440"/>
                  </a:lnTo>
                  <a:lnTo>
                    <a:pt x="1494935" y="1227543"/>
                  </a:lnTo>
                  <a:lnTo>
                    <a:pt x="1464866" y="1261167"/>
                  </a:lnTo>
                  <a:lnTo>
                    <a:pt x="1432968" y="1293224"/>
                  </a:lnTo>
                  <a:lnTo>
                    <a:pt x="1399294" y="1323626"/>
                  </a:lnTo>
                  <a:lnTo>
                    <a:pt x="1363892" y="1352285"/>
                  </a:lnTo>
                  <a:lnTo>
                    <a:pt x="1326813" y="1379113"/>
                  </a:lnTo>
                  <a:lnTo>
                    <a:pt x="1288107" y="1404021"/>
                  </a:lnTo>
                  <a:lnTo>
                    <a:pt x="1247825" y="1426922"/>
                  </a:lnTo>
                  <a:lnTo>
                    <a:pt x="1206016" y="1447728"/>
                  </a:lnTo>
                  <a:lnTo>
                    <a:pt x="1162731" y="1466351"/>
                  </a:lnTo>
                  <a:lnTo>
                    <a:pt x="1118020" y="1482702"/>
                  </a:lnTo>
                  <a:lnTo>
                    <a:pt x="1071933" y="1496694"/>
                  </a:lnTo>
                  <a:lnTo>
                    <a:pt x="1025151" y="1508096"/>
                  </a:lnTo>
                  <a:lnTo>
                    <a:pt x="978351" y="1516766"/>
                  </a:lnTo>
                  <a:lnTo>
                    <a:pt x="931622" y="1522757"/>
                  </a:lnTo>
                  <a:lnTo>
                    <a:pt x="885052" y="1526117"/>
                  </a:lnTo>
                  <a:lnTo>
                    <a:pt x="838729" y="1526897"/>
                  </a:lnTo>
                  <a:lnTo>
                    <a:pt x="792741" y="1525147"/>
                  </a:lnTo>
                  <a:lnTo>
                    <a:pt x="747176" y="1520918"/>
                  </a:lnTo>
                  <a:lnTo>
                    <a:pt x="702122" y="1514259"/>
                  </a:lnTo>
                  <a:lnTo>
                    <a:pt x="657667" y="1505221"/>
                  </a:lnTo>
                  <a:lnTo>
                    <a:pt x="613899" y="1493854"/>
                  </a:lnTo>
                  <a:lnTo>
                    <a:pt x="570906" y="1480208"/>
                  </a:lnTo>
                  <a:lnTo>
                    <a:pt x="528777" y="1464333"/>
                  </a:lnTo>
                  <a:lnTo>
                    <a:pt x="487598" y="1446279"/>
                  </a:lnTo>
                  <a:lnTo>
                    <a:pt x="447458" y="1426097"/>
                  </a:lnTo>
                  <a:lnTo>
                    <a:pt x="408445" y="1403837"/>
                  </a:lnTo>
                  <a:lnTo>
                    <a:pt x="370648" y="1379549"/>
                  </a:lnTo>
                  <a:lnTo>
                    <a:pt x="334153" y="1353283"/>
                  </a:lnTo>
                  <a:lnTo>
                    <a:pt x="299050" y="1325089"/>
                  </a:lnTo>
                  <a:lnTo>
                    <a:pt x="265425" y="1295018"/>
                  </a:lnTo>
                  <a:lnTo>
                    <a:pt x="233368" y="1263119"/>
                  </a:lnTo>
                  <a:lnTo>
                    <a:pt x="202966" y="1229444"/>
                  </a:lnTo>
                  <a:lnTo>
                    <a:pt x="174308" y="1194041"/>
                  </a:lnTo>
                  <a:lnTo>
                    <a:pt x="147480" y="1156961"/>
                  </a:lnTo>
                  <a:lnTo>
                    <a:pt x="122572" y="1118255"/>
                  </a:lnTo>
                  <a:lnTo>
                    <a:pt x="99671" y="1077972"/>
                  </a:lnTo>
                  <a:lnTo>
                    <a:pt x="78865" y="1036163"/>
                  </a:lnTo>
                  <a:lnTo>
                    <a:pt x="60242" y="992878"/>
                  </a:lnTo>
                  <a:lnTo>
                    <a:pt x="43890" y="948167"/>
                  </a:lnTo>
                  <a:lnTo>
                    <a:pt x="29898" y="902080"/>
                  </a:lnTo>
                  <a:lnTo>
                    <a:pt x="18240" y="854015"/>
                  </a:lnTo>
                  <a:lnTo>
                    <a:pt x="9458" y="805760"/>
                  </a:lnTo>
                  <a:lnTo>
                    <a:pt x="3516" y="757425"/>
                  </a:lnTo>
                  <a:lnTo>
                    <a:pt x="376" y="709122"/>
                  </a:lnTo>
                  <a:lnTo>
                    <a:pt x="0" y="660961"/>
                  </a:lnTo>
                  <a:lnTo>
                    <a:pt x="2349" y="613052"/>
                  </a:lnTo>
                  <a:lnTo>
                    <a:pt x="7385" y="565507"/>
                  </a:lnTo>
                  <a:lnTo>
                    <a:pt x="15072" y="518436"/>
                  </a:lnTo>
                  <a:lnTo>
                    <a:pt x="25371" y="471949"/>
                  </a:lnTo>
                  <a:lnTo>
                    <a:pt x="38244" y="426158"/>
                  </a:lnTo>
                  <a:lnTo>
                    <a:pt x="53653" y="381173"/>
                  </a:lnTo>
                  <a:lnTo>
                    <a:pt x="71560" y="337105"/>
                  </a:lnTo>
                  <a:lnTo>
                    <a:pt x="91927" y="294063"/>
                  </a:lnTo>
                  <a:lnTo>
                    <a:pt x="114717" y="252160"/>
                  </a:lnTo>
                  <a:lnTo>
                    <a:pt x="139892" y="211506"/>
                  </a:lnTo>
                  <a:lnTo>
                    <a:pt x="167413" y="172211"/>
                  </a:lnTo>
                  <a:lnTo>
                    <a:pt x="197242" y="134386"/>
                  </a:lnTo>
                  <a:lnTo>
                    <a:pt x="229343" y="98142"/>
                  </a:lnTo>
                  <a:lnTo>
                    <a:pt x="263676" y="63589"/>
                  </a:lnTo>
                  <a:lnTo>
                    <a:pt x="300204" y="30838"/>
                  </a:lnTo>
                  <a:lnTo>
                    <a:pt x="338889" y="0"/>
                  </a:lnTo>
                  <a:lnTo>
                    <a:pt x="848159" y="678433"/>
                  </a:lnTo>
                  <a:lnTo>
                    <a:pt x="1666420" y="4546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597659" y="1514983"/>
              <a:ext cx="509270" cy="848360"/>
            </a:xfrm>
            <a:custGeom>
              <a:avLst/>
              <a:gdLst/>
              <a:ahLst/>
              <a:cxnLst/>
              <a:rect l="l" t="t" r="r" b="b"/>
              <a:pathLst>
                <a:path w="509269" h="848360">
                  <a:moveTo>
                    <a:pt x="509270" y="0"/>
                  </a:moveTo>
                  <a:lnTo>
                    <a:pt x="459325" y="1470"/>
                  </a:lnTo>
                  <a:lnTo>
                    <a:pt x="409743" y="5854"/>
                  </a:lnTo>
                  <a:lnTo>
                    <a:pt x="360645" y="13113"/>
                  </a:lnTo>
                  <a:lnTo>
                    <a:pt x="312154" y="23206"/>
                  </a:lnTo>
                  <a:lnTo>
                    <a:pt x="264392" y="36096"/>
                  </a:lnTo>
                  <a:lnTo>
                    <a:pt x="217482" y="51741"/>
                  </a:lnTo>
                  <a:lnTo>
                    <a:pt x="171547" y="70103"/>
                  </a:lnTo>
                  <a:lnTo>
                    <a:pt x="126708" y="91142"/>
                  </a:lnTo>
                  <a:lnTo>
                    <a:pt x="83089" y="114818"/>
                  </a:lnTo>
                  <a:lnTo>
                    <a:pt x="40812" y="141093"/>
                  </a:lnTo>
                  <a:lnTo>
                    <a:pt x="0" y="169925"/>
                  </a:lnTo>
                  <a:lnTo>
                    <a:pt x="509270" y="848359"/>
                  </a:lnTo>
                  <a:lnTo>
                    <a:pt x="50927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597659" y="1514983"/>
              <a:ext cx="509270" cy="848360"/>
            </a:xfrm>
            <a:custGeom>
              <a:avLst/>
              <a:gdLst/>
              <a:ahLst/>
              <a:cxnLst/>
              <a:rect l="l" t="t" r="r" b="b"/>
              <a:pathLst>
                <a:path w="509269" h="848360">
                  <a:moveTo>
                    <a:pt x="0" y="169925"/>
                  </a:moveTo>
                  <a:lnTo>
                    <a:pt x="40812" y="141093"/>
                  </a:lnTo>
                  <a:lnTo>
                    <a:pt x="83089" y="114818"/>
                  </a:lnTo>
                  <a:lnTo>
                    <a:pt x="126708" y="91142"/>
                  </a:lnTo>
                  <a:lnTo>
                    <a:pt x="171547" y="70103"/>
                  </a:lnTo>
                  <a:lnTo>
                    <a:pt x="217482" y="51741"/>
                  </a:lnTo>
                  <a:lnTo>
                    <a:pt x="264392" y="36096"/>
                  </a:lnTo>
                  <a:lnTo>
                    <a:pt x="312154" y="23206"/>
                  </a:lnTo>
                  <a:lnTo>
                    <a:pt x="360645" y="13113"/>
                  </a:lnTo>
                  <a:lnTo>
                    <a:pt x="409743" y="5854"/>
                  </a:lnTo>
                  <a:lnTo>
                    <a:pt x="459325" y="1470"/>
                  </a:lnTo>
                  <a:lnTo>
                    <a:pt x="509270" y="0"/>
                  </a:lnTo>
                  <a:lnTo>
                    <a:pt x="509270" y="848359"/>
                  </a:lnTo>
                  <a:lnTo>
                    <a:pt x="0" y="16992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2296414" y="1690243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16%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628645" y="2004822"/>
            <a:ext cx="205104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5%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77035" y="2833877"/>
            <a:ext cx="2692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68%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62632" y="1623136"/>
            <a:ext cx="26924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-25" dirty="0">
                <a:latin typeface="Times New Roman" panose="02020603050405020304"/>
                <a:cs typeface="Times New Roman" panose="02020603050405020304"/>
              </a:rPr>
              <a:t>10%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73196" y="146761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075944" y="1042161"/>
            <a:ext cx="3660140" cy="541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Times New Roman" panose="02020603050405020304"/>
                <a:cs typeface="Times New Roman" panose="02020603050405020304"/>
              </a:rPr>
              <a:t>Частотность</a:t>
            </a:r>
            <a:r>
              <a:rPr sz="1050" b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50" b="1" dirty="0">
                <a:latin typeface="Times New Roman" panose="02020603050405020304"/>
                <a:cs typeface="Times New Roman" panose="02020603050405020304"/>
              </a:rPr>
              <a:t>реализации</a:t>
            </a:r>
            <a:r>
              <a:rPr sz="105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50" b="1" dirty="0">
                <a:latin typeface="Times New Roman" panose="02020603050405020304"/>
                <a:cs typeface="Times New Roman" panose="02020603050405020304"/>
              </a:rPr>
              <a:t>профориентационных </a:t>
            </a:r>
            <a:r>
              <a:rPr sz="1050" b="1" spc="-10" dirty="0">
                <a:latin typeface="Times New Roman" panose="02020603050405020304"/>
                <a:cs typeface="Times New Roman" panose="02020603050405020304"/>
              </a:rPr>
              <a:t>мероприяий</a:t>
            </a:r>
            <a:endParaRPr sz="10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050">
              <a:latin typeface="Times New Roman" panose="02020603050405020304"/>
              <a:cs typeface="Times New Roman" panose="02020603050405020304"/>
            </a:endParaRPr>
          </a:p>
          <a:p>
            <a:pPr marR="231775" algn="r">
              <a:lnSpc>
                <a:spcPct val="100000"/>
              </a:lnSpc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Иногда,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раз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год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473196" y="197967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565905" y="1916430"/>
            <a:ext cx="8820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проводились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473196" y="249173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565905" y="2428443"/>
            <a:ext cx="1481455" cy="3263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ts val="1175"/>
              </a:lnSpc>
              <a:spcBef>
                <a:spcPts val="110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Регулярно,</a:t>
            </a:r>
            <a:r>
              <a:rPr sz="10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несколько</a:t>
            </a:r>
            <a:r>
              <a:rPr sz="1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раз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в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ts val="1175"/>
              </a:lnSpc>
            </a:pP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год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473196" y="300380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8" y="0"/>
                </a:moveTo>
                <a:lnTo>
                  <a:pt x="0" y="0"/>
                </a:lnTo>
                <a:lnTo>
                  <a:pt x="0" y="64008"/>
                </a:lnTo>
                <a:lnTo>
                  <a:pt x="64008" y="64008"/>
                </a:lnTo>
                <a:lnTo>
                  <a:pt x="64008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565905" y="2941447"/>
            <a:ext cx="1480185" cy="3257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150"/>
              </a:lnSpc>
              <a:spcBef>
                <a:spcPts val="18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Редко,</a:t>
            </a:r>
            <a:r>
              <a:rPr sz="1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один-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два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раза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все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время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обучения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89204" y="967739"/>
            <a:ext cx="4825365" cy="2734310"/>
          </a:xfrm>
          <a:custGeom>
            <a:avLst/>
            <a:gdLst/>
            <a:ahLst/>
            <a:cxnLst/>
            <a:rect l="l" t="t" r="r" b="b"/>
            <a:pathLst>
              <a:path w="4825365" h="2734310">
                <a:moveTo>
                  <a:pt x="0" y="2734056"/>
                </a:moveTo>
                <a:lnTo>
                  <a:pt x="4824984" y="2734056"/>
                </a:lnTo>
                <a:lnTo>
                  <a:pt x="4824984" y="0"/>
                </a:lnTo>
                <a:lnTo>
                  <a:pt x="0" y="0"/>
                </a:lnTo>
                <a:lnTo>
                  <a:pt x="0" y="2734056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509259" y="982980"/>
            <a:ext cx="2956560" cy="737870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43510" marR="135255" indent="-2540" algn="ctr">
              <a:lnSpc>
                <a:spcPct val="100000"/>
              </a:lnSpc>
              <a:spcBef>
                <a:spcPts val="29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Как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часто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Вашей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школе проводились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профориентационные мероприятия?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15" y="424498"/>
            <a:ext cx="8379460" cy="444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138555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Социологический</a:t>
            </a:r>
            <a:r>
              <a:rPr sz="2800" b="1" spc="-18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</a:t>
            </a:r>
            <a:endParaRPr sz="28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76444" y="1275588"/>
            <a:ext cx="2816860" cy="972819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165735" marR="158750" indent="-1270" algn="ctr">
              <a:lnSpc>
                <a:spcPct val="100000"/>
              </a:lnSpc>
              <a:spcBef>
                <a:spcPts val="285"/>
              </a:spcBef>
            </a:pP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Насколько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профориентационная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работа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школе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повлияла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Ваш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выбор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профессии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или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6985" algn="ctr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дальнейшего</a:t>
            </a:r>
            <a:r>
              <a:rPr sz="14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образования?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55641" y="1697037"/>
            <a:ext cx="1430655" cy="1440180"/>
            <a:chOff x="855641" y="1697037"/>
            <a:chExt cx="1430655" cy="1440180"/>
          </a:xfrm>
        </p:grpSpPr>
        <p:sp>
          <p:nvSpPr>
            <p:cNvPr id="6" name="object 6"/>
            <p:cNvSpPr/>
            <p:nvPr/>
          </p:nvSpPr>
          <p:spPr>
            <a:xfrm>
              <a:off x="1575561" y="1706245"/>
              <a:ext cx="710565" cy="944880"/>
            </a:xfrm>
            <a:custGeom>
              <a:avLst/>
              <a:gdLst/>
              <a:ahLst/>
              <a:cxnLst/>
              <a:rect l="l" t="t" r="r" b="b"/>
              <a:pathLst>
                <a:path w="710564" h="944880">
                  <a:moveTo>
                    <a:pt x="0" y="0"/>
                  </a:moveTo>
                  <a:lnTo>
                    <a:pt x="0" y="710691"/>
                  </a:lnTo>
                  <a:lnTo>
                    <a:pt x="670940" y="944879"/>
                  </a:lnTo>
                  <a:lnTo>
                    <a:pt x="685156" y="899261"/>
                  </a:lnTo>
                  <a:lnTo>
                    <a:pt x="696245" y="852881"/>
                  </a:lnTo>
                  <a:lnTo>
                    <a:pt x="704188" y="805891"/>
                  </a:lnTo>
                  <a:lnTo>
                    <a:pt x="708967" y="758443"/>
                  </a:lnTo>
                  <a:lnTo>
                    <a:pt x="710564" y="710691"/>
                  </a:lnTo>
                  <a:lnTo>
                    <a:pt x="708925" y="662042"/>
                  </a:lnTo>
                  <a:lnTo>
                    <a:pt x="704078" y="614270"/>
                  </a:lnTo>
                  <a:lnTo>
                    <a:pt x="696128" y="567484"/>
                  </a:lnTo>
                  <a:lnTo>
                    <a:pt x="685182" y="521787"/>
                  </a:lnTo>
                  <a:lnTo>
                    <a:pt x="671346" y="477287"/>
                  </a:lnTo>
                  <a:lnTo>
                    <a:pt x="654724" y="434089"/>
                  </a:lnTo>
                  <a:lnTo>
                    <a:pt x="635424" y="392300"/>
                  </a:lnTo>
                  <a:lnTo>
                    <a:pt x="613551" y="352025"/>
                  </a:lnTo>
                  <a:lnTo>
                    <a:pt x="589210" y="313370"/>
                  </a:lnTo>
                  <a:lnTo>
                    <a:pt x="562508" y="276440"/>
                  </a:lnTo>
                  <a:lnTo>
                    <a:pt x="533551" y="241343"/>
                  </a:lnTo>
                  <a:lnTo>
                    <a:pt x="502443" y="208184"/>
                  </a:lnTo>
                  <a:lnTo>
                    <a:pt x="469292" y="177069"/>
                  </a:lnTo>
                  <a:lnTo>
                    <a:pt x="434203" y="148104"/>
                  </a:lnTo>
                  <a:lnTo>
                    <a:pt x="397281" y="121394"/>
                  </a:lnTo>
                  <a:lnTo>
                    <a:pt x="358633" y="97046"/>
                  </a:lnTo>
                  <a:lnTo>
                    <a:pt x="318365" y="75166"/>
                  </a:lnTo>
                  <a:lnTo>
                    <a:pt x="276582" y="55860"/>
                  </a:lnTo>
                  <a:lnTo>
                    <a:pt x="233390" y="39233"/>
                  </a:lnTo>
                  <a:lnTo>
                    <a:pt x="188894" y="25391"/>
                  </a:lnTo>
                  <a:lnTo>
                    <a:pt x="143202" y="14441"/>
                  </a:lnTo>
                  <a:lnTo>
                    <a:pt x="96418" y="6489"/>
                  </a:lnTo>
                  <a:lnTo>
                    <a:pt x="48649" y="16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422907" y="2416937"/>
              <a:ext cx="823594" cy="711200"/>
            </a:xfrm>
            <a:custGeom>
              <a:avLst/>
              <a:gdLst/>
              <a:ahLst/>
              <a:cxnLst/>
              <a:rect l="l" t="t" r="r" b="b"/>
              <a:pathLst>
                <a:path w="823594" h="711200">
                  <a:moveTo>
                    <a:pt x="152653" y="0"/>
                  </a:moveTo>
                  <a:lnTo>
                    <a:pt x="0" y="694054"/>
                  </a:lnTo>
                  <a:lnTo>
                    <a:pt x="47910" y="702894"/>
                  </a:lnTo>
                  <a:lnTo>
                    <a:pt x="95714" y="708402"/>
                  </a:lnTo>
                  <a:lnTo>
                    <a:pt x="143277" y="710655"/>
                  </a:lnTo>
                  <a:lnTo>
                    <a:pt x="190466" y="709726"/>
                  </a:lnTo>
                  <a:lnTo>
                    <a:pt x="237148" y="705691"/>
                  </a:lnTo>
                  <a:lnTo>
                    <a:pt x="283188" y="698624"/>
                  </a:lnTo>
                  <a:lnTo>
                    <a:pt x="328453" y="688600"/>
                  </a:lnTo>
                  <a:lnTo>
                    <a:pt x="372810" y="675693"/>
                  </a:lnTo>
                  <a:lnTo>
                    <a:pt x="416125" y="659979"/>
                  </a:lnTo>
                  <a:lnTo>
                    <a:pt x="458264" y="641532"/>
                  </a:lnTo>
                  <a:lnTo>
                    <a:pt x="499094" y="620426"/>
                  </a:lnTo>
                  <a:lnTo>
                    <a:pt x="538480" y="596737"/>
                  </a:lnTo>
                  <a:lnTo>
                    <a:pt x="576291" y="570539"/>
                  </a:lnTo>
                  <a:lnTo>
                    <a:pt x="612391" y="541907"/>
                  </a:lnTo>
                  <a:lnTo>
                    <a:pt x="646647" y="510916"/>
                  </a:lnTo>
                  <a:lnTo>
                    <a:pt x="678926" y="477640"/>
                  </a:lnTo>
                  <a:lnTo>
                    <a:pt x="709095" y="442153"/>
                  </a:lnTo>
                  <a:lnTo>
                    <a:pt x="737018" y="404532"/>
                  </a:lnTo>
                  <a:lnTo>
                    <a:pt x="762563" y="364850"/>
                  </a:lnTo>
                  <a:lnTo>
                    <a:pt x="785597" y="323182"/>
                  </a:lnTo>
                  <a:lnTo>
                    <a:pt x="805985" y="279603"/>
                  </a:lnTo>
                  <a:lnTo>
                    <a:pt x="823594" y="234187"/>
                  </a:lnTo>
                  <a:lnTo>
                    <a:pt x="152653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22907" y="2416937"/>
              <a:ext cx="823594" cy="711200"/>
            </a:xfrm>
            <a:custGeom>
              <a:avLst/>
              <a:gdLst/>
              <a:ahLst/>
              <a:cxnLst/>
              <a:rect l="l" t="t" r="r" b="b"/>
              <a:pathLst>
                <a:path w="823594" h="711200">
                  <a:moveTo>
                    <a:pt x="823594" y="234187"/>
                  </a:moveTo>
                  <a:lnTo>
                    <a:pt x="805985" y="279603"/>
                  </a:lnTo>
                  <a:lnTo>
                    <a:pt x="785597" y="323182"/>
                  </a:lnTo>
                  <a:lnTo>
                    <a:pt x="762563" y="364850"/>
                  </a:lnTo>
                  <a:lnTo>
                    <a:pt x="737018" y="404532"/>
                  </a:lnTo>
                  <a:lnTo>
                    <a:pt x="709095" y="442153"/>
                  </a:lnTo>
                  <a:lnTo>
                    <a:pt x="678926" y="477640"/>
                  </a:lnTo>
                  <a:lnTo>
                    <a:pt x="646647" y="510916"/>
                  </a:lnTo>
                  <a:lnTo>
                    <a:pt x="612391" y="541907"/>
                  </a:lnTo>
                  <a:lnTo>
                    <a:pt x="576291" y="570539"/>
                  </a:lnTo>
                  <a:lnTo>
                    <a:pt x="538480" y="596737"/>
                  </a:lnTo>
                  <a:lnTo>
                    <a:pt x="499094" y="620426"/>
                  </a:lnTo>
                  <a:lnTo>
                    <a:pt x="458264" y="641532"/>
                  </a:lnTo>
                  <a:lnTo>
                    <a:pt x="416125" y="659979"/>
                  </a:lnTo>
                  <a:lnTo>
                    <a:pt x="372810" y="675693"/>
                  </a:lnTo>
                  <a:lnTo>
                    <a:pt x="328453" y="688600"/>
                  </a:lnTo>
                  <a:lnTo>
                    <a:pt x="283188" y="698624"/>
                  </a:lnTo>
                  <a:lnTo>
                    <a:pt x="237148" y="705691"/>
                  </a:lnTo>
                  <a:lnTo>
                    <a:pt x="190466" y="709726"/>
                  </a:lnTo>
                  <a:lnTo>
                    <a:pt x="143277" y="710655"/>
                  </a:lnTo>
                  <a:lnTo>
                    <a:pt x="95714" y="708402"/>
                  </a:lnTo>
                  <a:lnTo>
                    <a:pt x="47910" y="702894"/>
                  </a:lnTo>
                  <a:lnTo>
                    <a:pt x="0" y="694054"/>
                  </a:lnTo>
                  <a:lnTo>
                    <a:pt x="152653" y="0"/>
                  </a:lnTo>
                  <a:lnTo>
                    <a:pt x="823594" y="234187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78725" y="2416937"/>
              <a:ext cx="697230" cy="694055"/>
            </a:xfrm>
            <a:custGeom>
              <a:avLst/>
              <a:gdLst/>
              <a:ahLst/>
              <a:cxnLst/>
              <a:rect l="l" t="t" r="r" b="b"/>
              <a:pathLst>
                <a:path w="697230" h="694055">
                  <a:moveTo>
                    <a:pt x="696836" y="0"/>
                  </a:moveTo>
                  <a:lnTo>
                    <a:pt x="0" y="139573"/>
                  </a:lnTo>
                  <a:lnTo>
                    <a:pt x="11395" y="187730"/>
                  </a:lnTo>
                  <a:lnTo>
                    <a:pt x="25955" y="234542"/>
                  </a:lnTo>
                  <a:lnTo>
                    <a:pt x="43563" y="279889"/>
                  </a:lnTo>
                  <a:lnTo>
                    <a:pt x="64100" y="323652"/>
                  </a:lnTo>
                  <a:lnTo>
                    <a:pt x="87449" y="365711"/>
                  </a:lnTo>
                  <a:lnTo>
                    <a:pt x="113492" y="405947"/>
                  </a:lnTo>
                  <a:lnTo>
                    <a:pt x="142113" y="444240"/>
                  </a:lnTo>
                  <a:lnTo>
                    <a:pt x="173193" y="480471"/>
                  </a:lnTo>
                  <a:lnTo>
                    <a:pt x="206615" y="514521"/>
                  </a:lnTo>
                  <a:lnTo>
                    <a:pt x="242261" y="546270"/>
                  </a:lnTo>
                  <a:lnTo>
                    <a:pt x="280013" y="575598"/>
                  </a:lnTo>
                  <a:lnTo>
                    <a:pt x="319754" y="602387"/>
                  </a:lnTo>
                  <a:lnTo>
                    <a:pt x="361367" y="626516"/>
                  </a:lnTo>
                  <a:lnTo>
                    <a:pt x="404734" y="647867"/>
                  </a:lnTo>
                  <a:lnTo>
                    <a:pt x="449737" y="666320"/>
                  </a:lnTo>
                  <a:lnTo>
                    <a:pt x="496259" y="681756"/>
                  </a:lnTo>
                  <a:lnTo>
                    <a:pt x="544182" y="694054"/>
                  </a:lnTo>
                  <a:lnTo>
                    <a:pt x="696836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78725" y="2416937"/>
              <a:ext cx="697230" cy="694055"/>
            </a:xfrm>
            <a:custGeom>
              <a:avLst/>
              <a:gdLst/>
              <a:ahLst/>
              <a:cxnLst/>
              <a:rect l="l" t="t" r="r" b="b"/>
              <a:pathLst>
                <a:path w="697230" h="694055">
                  <a:moveTo>
                    <a:pt x="544182" y="694054"/>
                  </a:moveTo>
                  <a:lnTo>
                    <a:pt x="496259" y="681756"/>
                  </a:lnTo>
                  <a:lnTo>
                    <a:pt x="449737" y="666320"/>
                  </a:lnTo>
                  <a:lnTo>
                    <a:pt x="404734" y="647867"/>
                  </a:lnTo>
                  <a:lnTo>
                    <a:pt x="361367" y="626516"/>
                  </a:lnTo>
                  <a:lnTo>
                    <a:pt x="319754" y="602387"/>
                  </a:lnTo>
                  <a:lnTo>
                    <a:pt x="280013" y="575598"/>
                  </a:lnTo>
                  <a:lnTo>
                    <a:pt x="242261" y="546270"/>
                  </a:lnTo>
                  <a:lnTo>
                    <a:pt x="206615" y="514521"/>
                  </a:lnTo>
                  <a:lnTo>
                    <a:pt x="173193" y="480471"/>
                  </a:lnTo>
                  <a:lnTo>
                    <a:pt x="142113" y="444240"/>
                  </a:lnTo>
                  <a:lnTo>
                    <a:pt x="113492" y="405947"/>
                  </a:lnTo>
                  <a:lnTo>
                    <a:pt x="87449" y="365711"/>
                  </a:lnTo>
                  <a:lnTo>
                    <a:pt x="64100" y="323652"/>
                  </a:lnTo>
                  <a:lnTo>
                    <a:pt x="43563" y="279889"/>
                  </a:lnTo>
                  <a:lnTo>
                    <a:pt x="25955" y="234542"/>
                  </a:lnTo>
                  <a:lnTo>
                    <a:pt x="11395" y="187730"/>
                  </a:lnTo>
                  <a:lnTo>
                    <a:pt x="0" y="139573"/>
                  </a:lnTo>
                  <a:lnTo>
                    <a:pt x="696836" y="0"/>
                  </a:lnTo>
                  <a:lnTo>
                    <a:pt x="544182" y="694054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64849" y="1787778"/>
              <a:ext cx="711200" cy="768985"/>
            </a:xfrm>
            <a:custGeom>
              <a:avLst/>
              <a:gdLst/>
              <a:ahLst/>
              <a:cxnLst/>
              <a:rect l="l" t="t" r="r" b="b"/>
              <a:pathLst>
                <a:path w="711200" h="768985">
                  <a:moveTo>
                    <a:pt x="380309" y="0"/>
                  </a:moveTo>
                  <a:lnTo>
                    <a:pt x="337319" y="24499"/>
                  </a:lnTo>
                  <a:lnTo>
                    <a:pt x="296561" y="51617"/>
                  </a:lnTo>
                  <a:lnTo>
                    <a:pt x="258104" y="81203"/>
                  </a:lnTo>
                  <a:lnTo>
                    <a:pt x="222021" y="113110"/>
                  </a:lnTo>
                  <a:lnTo>
                    <a:pt x="188383" y="147188"/>
                  </a:lnTo>
                  <a:lnTo>
                    <a:pt x="157260" y="183287"/>
                  </a:lnTo>
                  <a:lnTo>
                    <a:pt x="128723" y="221260"/>
                  </a:lnTo>
                  <a:lnTo>
                    <a:pt x="102843" y="260956"/>
                  </a:lnTo>
                  <a:lnTo>
                    <a:pt x="79692" y="302226"/>
                  </a:lnTo>
                  <a:lnTo>
                    <a:pt x="59341" y="344922"/>
                  </a:lnTo>
                  <a:lnTo>
                    <a:pt x="41860" y="388894"/>
                  </a:lnTo>
                  <a:lnTo>
                    <a:pt x="27321" y="433994"/>
                  </a:lnTo>
                  <a:lnTo>
                    <a:pt x="15794" y="480071"/>
                  </a:lnTo>
                  <a:lnTo>
                    <a:pt x="7351" y="526978"/>
                  </a:lnTo>
                  <a:lnTo>
                    <a:pt x="2062" y="574565"/>
                  </a:lnTo>
                  <a:lnTo>
                    <a:pt x="0" y="622683"/>
                  </a:lnTo>
                  <a:lnTo>
                    <a:pt x="1234" y="671182"/>
                  </a:lnTo>
                  <a:lnTo>
                    <a:pt x="5835" y="719915"/>
                  </a:lnTo>
                  <a:lnTo>
                    <a:pt x="13876" y="768731"/>
                  </a:lnTo>
                  <a:lnTo>
                    <a:pt x="710712" y="629158"/>
                  </a:lnTo>
                  <a:lnTo>
                    <a:pt x="380309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64849" y="1787778"/>
              <a:ext cx="711200" cy="768985"/>
            </a:xfrm>
            <a:custGeom>
              <a:avLst/>
              <a:gdLst/>
              <a:ahLst/>
              <a:cxnLst/>
              <a:rect l="l" t="t" r="r" b="b"/>
              <a:pathLst>
                <a:path w="711200" h="768985">
                  <a:moveTo>
                    <a:pt x="13876" y="768731"/>
                  </a:moveTo>
                  <a:lnTo>
                    <a:pt x="5835" y="719915"/>
                  </a:lnTo>
                  <a:lnTo>
                    <a:pt x="1234" y="671182"/>
                  </a:lnTo>
                  <a:lnTo>
                    <a:pt x="0" y="622683"/>
                  </a:lnTo>
                  <a:lnTo>
                    <a:pt x="2062" y="574565"/>
                  </a:lnTo>
                  <a:lnTo>
                    <a:pt x="7351" y="526978"/>
                  </a:lnTo>
                  <a:lnTo>
                    <a:pt x="15794" y="480071"/>
                  </a:lnTo>
                  <a:lnTo>
                    <a:pt x="27321" y="433994"/>
                  </a:lnTo>
                  <a:lnTo>
                    <a:pt x="41860" y="388894"/>
                  </a:lnTo>
                  <a:lnTo>
                    <a:pt x="59341" y="344922"/>
                  </a:lnTo>
                  <a:lnTo>
                    <a:pt x="79692" y="302226"/>
                  </a:lnTo>
                  <a:lnTo>
                    <a:pt x="102843" y="260956"/>
                  </a:lnTo>
                  <a:lnTo>
                    <a:pt x="128723" y="221260"/>
                  </a:lnTo>
                  <a:lnTo>
                    <a:pt x="157260" y="183287"/>
                  </a:lnTo>
                  <a:lnTo>
                    <a:pt x="188383" y="147188"/>
                  </a:lnTo>
                  <a:lnTo>
                    <a:pt x="222021" y="113110"/>
                  </a:lnTo>
                  <a:lnTo>
                    <a:pt x="258104" y="81203"/>
                  </a:lnTo>
                  <a:lnTo>
                    <a:pt x="296561" y="51617"/>
                  </a:lnTo>
                  <a:lnTo>
                    <a:pt x="337319" y="24499"/>
                  </a:lnTo>
                  <a:lnTo>
                    <a:pt x="380309" y="0"/>
                  </a:lnTo>
                  <a:lnTo>
                    <a:pt x="710712" y="629158"/>
                  </a:lnTo>
                  <a:lnTo>
                    <a:pt x="13876" y="76873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45158" y="1706245"/>
              <a:ext cx="330835" cy="711200"/>
            </a:xfrm>
            <a:custGeom>
              <a:avLst/>
              <a:gdLst/>
              <a:ahLst/>
              <a:cxnLst/>
              <a:rect l="l" t="t" r="r" b="b"/>
              <a:pathLst>
                <a:path w="330834" h="711200">
                  <a:moveTo>
                    <a:pt x="330403" y="0"/>
                  </a:moveTo>
                  <a:lnTo>
                    <a:pt x="281180" y="1703"/>
                  </a:lnTo>
                  <a:lnTo>
                    <a:pt x="232356" y="6789"/>
                  </a:lnTo>
                  <a:lnTo>
                    <a:pt x="184096" y="15215"/>
                  </a:lnTo>
                  <a:lnTo>
                    <a:pt x="136565" y="26943"/>
                  </a:lnTo>
                  <a:lnTo>
                    <a:pt x="89928" y="41932"/>
                  </a:lnTo>
                  <a:lnTo>
                    <a:pt x="44351" y="60142"/>
                  </a:lnTo>
                  <a:lnTo>
                    <a:pt x="0" y="81533"/>
                  </a:lnTo>
                  <a:lnTo>
                    <a:pt x="330403" y="710691"/>
                  </a:lnTo>
                  <a:lnTo>
                    <a:pt x="330403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45158" y="1706245"/>
              <a:ext cx="330835" cy="711200"/>
            </a:xfrm>
            <a:custGeom>
              <a:avLst/>
              <a:gdLst/>
              <a:ahLst/>
              <a:cxnLst/>
              <a:rect l="l" t="t" r="r" b="b"/>
              <a:pathLst>
                <a:path w="330834" h="711200">
                  <a:moveTo>
                    <a:pt x="0" y="81533"/>
                  </a:moveTo>
                  <a:lnTo>
                    <a:pt x="44351" y="60142"/>
                  </a:lnTo>
                  <a:lnTo>
                    <a:pt x="89928" y="41932"/>
                  </a:lnTo>
                  <a:lnTo>
                    <a:pt x="136565" y="26943"/>
                  </a:lnTo>
                  <a:lnTo>
                    <a:pt x="184096" y="15215"/>
                  </a:lnTo>
                  <a:lnTo>
                    <a:pt x="232356" y="6789"/>
                  </a:lnTo>
                  <a:lnTo>
                    <a:pt x="281180" y="1703"/>
                  </a:lnTo>
                  <a:lnTo>
                    <a:pt x="330403" y="0"/>
                  </a:lnTo>
                  <a:lnTo>
                    <a:pt x="330403" y="710691"/>
                  </a:lnTo>
                  <a:lnTo>
                    <a:pt x="0" y="81533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726438" y="2788666"/>
            <a:ext cx="2343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Calibri" panose="020F0502020204030204"/>
                <a:cs typeface="Calibri" panose="020F0502020204030204"/>
              </a:rPr>
              <a:t>23%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8933" y="2683891"/>
            <a:ext cx="2343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-25" dirty="0">
                <a:latin typeface="Calibri" panose="020F0502020204030204"/>
                <a:cs typeface="Calibri" panose="020F0502020204030204"/>
              </a:rPr>
              <a:t>18%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96895" y="164896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926896" y="1269720"/>
            <a:ext cx="3362325" cy="103124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10"/>
              </a:spcBef>
            </a:pPr>
            <a:r>
              <a:rPr sz="1100" b="1" dirty="0">
                <a:latin typeface="Times New Roman" panose="02020603050405020304"/>
                <a:cs typeface="Times New Roman" panose="02020603050405020304"/>
              </a:rPr>
              <a:t>Влияние</a:t>
            </a:r>
            <a:r>
              <a:rPr sz="11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профориентации</a:t>
            </a:r>
            <a:r>
              <a:rPr sz="1100" b="1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выбор</a:t>
            </a:r>
            <a:r>
              <a:rPr sz="1100" b="1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обучающихся</a:t>
            </a: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 marL="1760855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оказала</a:t>
            </a:r>
            <a:r>
              <a:rPr sz="1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никакого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влияния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438785">
              <a:lnSpc>
                <a:spcPct val="100000"/>
              </a:lnSpc>
              <a:spcBef>
                <a:spcPts val="240"/>
              </a:spcBef>
            </a:pPr>
            <a:r>
              <a:rPr sz="1000" b="1" spc="-25" dirty="0">
                <a:latin typeface="Calibri" panose="020F0502020204030204"/>
                <a:cs typeface="Calibri" panose="020F0502020204030204"/>
              </a:rPr>
              <a:t>8%</a:t>
            </a:r>
            <a:endParaRPr sz="1000">
              <a:latin typeface="Calibri" panose="020F0502020204030204"/>
              <a:cs typeface="Calibri" panose="020F0502020204030204"/>
            </a:endParaRPr>
          </a:p>
          <a:p>
            <a:pPr marL="961390">
              <a:lnSpc>
                <a:spcPts val="1015"/>
              </a:lnSpc>
              <a:spcBef>
                <a:spcPts val="755"/>
              </a:spcBef>
            </a:pPr>
            <a:r>
              <a:rPr sz="1000" b="1" spc="-25" dirty="0">
                <a:latin typeface="Calibri" panose="020F0502020204030204"/>
                <a:cs typeface="Calibri" panose="020F0502020204030204"/>
              </a:rPr>
              <a:t>30%</a:t>
            </a:r>
            <a:endParaRPr sz="1000">
              <a:latin typeface="Calibri" panose="020F0502020204030204"/>
              <a:cs typeface="Calibri" panose="020F0502020204030204"/>
            </a:endParaRPr>
          </a:p>
          <a:p>
            <a:pPr marL="46355">
              <a:lnSpc>
                <a:spcPts val="1015"/>
              </a:lnSpc>
            </a:pPr>
            <a:r>
              <a:rPr sz="1000" b="1" spc="-25" dirty="0">
                <a:latin typeface="Calibri" panose="020F0502020204030204"/>
                <a:cs typeface="Calibri" panose="020F0502020204030204"/>
              </a:rPr>
              <a:t>20%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96895" y="2097023"/>
            <a:ext cx="64135" cy="512445"/>
            <a:chOff x="2596895" y="2097023"/>
            <a:chExt cx="64135" cy="512445"/>
          </a:xfrm>
        </p:grpSpPr>
        <p:sp>
          <p:nvSpPr>
            <p:cNvPr id="20" name="object 20"/>
            <p:cNvSpPr/>
            <p:nvPr/>
          </p:nvSpPr>
          <p:spPr>
            <a:xfrm>
              <a:off x="2596895" y="209702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07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4007" y="64008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596895" y="254507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07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4007" y="64008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2688082" y="2034286"/>
            <a:ext cx="1945639" cy="7740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R="5080">
              <a:lnSpc>
                <a:spcPct val="96000"/>
              </a:lnSpc>
              <a:spcBef>
                <a:spcPts val="15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Небольшое</a:t>
            </a:r>
            <a:r>
              <a:rPr sz="1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влияние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что-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то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было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полезно, но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целом не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сыграло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ключевую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роль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67310">
              <a:lnSpc>
                <a:spcPts val="1150"/>
              </a:lnSpc>
              <a:spcBef>
                <a:spcPts val="10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Решающее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влияние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именно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она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помогла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определиться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596895" y="299313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64007" y="0"/>
                </a:moveTo>
                <a:lnTo>
                  <a:pt x="0" y="0"/>
                </a:lnTo>
                <a:lnTo>
                  <a:pt x="0" y="64008"/>
                </a:lnTo>
                <a:lnTo>
                  <a:pt x="64007" y="64008"/>
                </a:lnTo>
                <a:lnTo>
                  <a:pt x="64007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88082" y="2931668"/>
            <a:ext cx="2005964" cy="4718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150"/>
              </a:lnSpc>
              <a:spcBef>
                <a:spcPts val="185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Существенное</a:t>
            </a:r>
            <a:r>
              <a:rPr sz="10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влияние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дала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важную</a:t>
            </a:r>
            <a:r>
              <a:rPr sz="1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информацию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направления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размышлений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51459" y="1272539"/>
            <a:ext cx="4538980" cy="2527300"/>
          </a:xfrm>
          <a:custGeom>
            <a:avLst/>
            <a:gdLst/>
            <a:ahLst/>
            <a:cxnLst/>
            <a:rect l="l" t="t" r="r" b="b"/>
            <a:pathLst>
              <a:path w="4538980" h="2527300">
                <a:moveTo>
                  <a:pt x="0" y="2526792"/>
                </a:moveTo>
                <a:lnTo>
                  <a:pt x="4538472" y="2526792"/>
                </a:lnTo>
                <a:lnTo>
                  <a:pt x="4538472" y="0"/>
                </a:lnTo>
                <a:lnTo>
                  <a:pt x="0" y="0"/>
                </a:lnTo>
                <a:lnTo>
                  <a:pt x="0" y="2526792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6" name="object 26"/>
          <p:cNvGrpSpPr/>
          <p:nvPr/>
        </p:nvGrpSpPr>
        <p:grpSpPr>
          <a:xfrm>
            <a:off x="3224593" y="4425505"/>
            <a:ext cx="4523740" cy="2247265"/>
            <a:chOff x="3224593" y="4425505"/>
            <a:chExt cx="4523740" cy="2247265"/>
          </a:xfrm>
        </p:grpSpPr>
        <p:sp>
          <p:nvSpPr>
            <p:cNvPr id="27" name="object 27"/>
            <p:cNvSpPr/>
            <p:nvPr/>
          </p:nvSpPr>
          <p:spPr>
            <a:xfrm>
              <a:off x="3230880" y="4651247"/>
              <a:ext cx="1417320" cy="1965960"/>
            </a:xfrm>
            <a:custGeom>
              <a:avLst/>
              <a:gdLst/>
              <a:ahLst/>
              <a:cxnLst/>
              <a:rect l="l" t="t" r="r" b="b"/>
              <a:pathLst>
                <a:path w="1417320" h="1965959">
                  <a:moveTo>
                    <a:pt x="313944" y="1207008"/>
                  </a:moveTo>
                  <a:lnTo>
                    <a:pt x="0" y="1207008"/>
                  </a:lnTo>
                  <a:lnTo>
                    <a:pt x="0" y="1277112"/>
                  </a:lnTo>
                  <a:lnTo>
                    <a:pt x="313944" y="1277112"/>
                  </a:lnTo>
                  <a:lnTo>
                    <a:pt x="313944" y="1207008"/>
                  </a:lnTo>
                  <a:close/>
                </a:path>
                <a:path w="1417320" h="1965959">
                  <a:moveTo>
                    <a:pt x="347472" y="1895856"/>
                  </a:moveTo>
                  <a:lnTo>
                    <a:pt x="0" y="1895856"/>
                  </a:lnTo>
                  <a:lnTo>
                    <a:pt x="0" y="1965960"/>
                  </a:lnTo>
                  <a:lnTo>
                    <a:pt x="347472" y="1965960"/>
                  </a:lnTo>
                  <a:lnTo>
                    <a:pt x="347472" y="1895856"/>
                  </a:lnTo>
                  <a:close/>
                </a:path>
                <a:path w="1417320" h="1965959">
                  <a:moveTo>
                    <a:pt x="463296" y="688848"/>
                  </a:moveTo>
                  <a:lnTo>
                    <a:pt x="0" y="688848"/>
                  </a:lnTo>
                  <a:lnTo>
                    <a:pt x="0" y="762000"/>
                  </a:lnTo>
                  <a:lnTo>
                    <a:pt x="463296" y="762000"/>
                  </a:lnTo>
                  <a:lnTo>
                    <a:pt x="463296" y="688848"/>
                  </a:lnTo>
                  <a:close/>
                </a:path>
                <a:path w="1417320" h="1965959">
                  <a:moveTo>
                    <a:pt x="917448" y="173748"/>
                  </a:moveTo>
                  <a:lnTo>
                    <a:pt x="0" y="173748"/>
                  </a:lnTo>
                  <a:lnTo>
                    <a:pt x="0" y="246888"/>
                  </a:lnTo>
                  <a:lnTo>
                    <a:pt x="917448" y="246888"/>
                  </a:lnTo>
                  <a:lnTo>
                    <a:pt x="917448" y="173748"/>
                  </a:lnTo>
                  <a:close/>
                </a:path>
                <a:path w="1417320" h="1965959">
                  <a:moveTo>
                    <a:pt x="1417320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1417320" y="73152"/>
                  </a:lnTo>
                  <a:lnTo>
                    <a:pt x="1417320" y="0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230880" y="4480559"/>
              <a:ext cx="4517390" cy="1965960"/>
            </a:xfrm>
            <a:custGeom>
              <a:avLst/>
              <a:gdLst/>
              <a:ahLst/>
              <a:cxnLst/>
              <a:rect l="l" t="t" r="r" b="b"/>
              <a:pathLst>
                <a:path w="4517390" h="1965960">
                  <a:moveTo>
                    <a:pt x="335280" y="515112"/>
                  </a:moveTo>
                  <a:lnTo>
                    <a:pt x="0" y="515112"/>
                  </a:lnTo>
                  <a:lnTo>
                    <a:pt x="0" y="588264"/>
                  </a:lnTo>
                  <a:lnTo>
                    <a:pt x="335280" y="588264"/>
                  </a:lnTo>
                  <a:lnTo>
                    <a:pt x="335280" y="515112"/>
                  </a:lnTo>
                  <a:close/>
                </a:path>
                <a:path w="4517390" h="1965960">
                  <a:moveTo>
                    <a:pt x="765048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765048" y="73152"/>
                  </a:lnTo>
                  <a:lnTo>
                    <a:pt x="765048" y="0"/>
                  </a:lnTo>
                  <a:close/>
                </a:path>
                <a:path w="4517390" h="1965960">
                  <a:moveTo>
                    <a:pt x="822960" y="1203960"/>
                  </a:moveTo>
                  <a:lnTo>
                    <a:pt x="0" y="1203960"/>
                  </a:lnTo>
                  <a:lnTo>
                    <a:pt x="0" y="1277112"/>
                  </a:lnTo>
                  <a:lnTo>
                    <a:pt x="822960" y="1277112"/>
                  </a:lnTo>
                  <a:lnTo>
                    <a:pt x="822960" y="1203960"/>
                  </a:lnTo>
                  <a:close/>
                </a:path>
                <a:path w="4517390" h="1965960">
                  <a:moveTo>
                    <a:pt x="1158240" y="1892808"/>
                  </a:moveTo>
                  <a:lnTo>
                    <a:pt x="0" y="1892808"/>
                  </a:lnTo>
                  <a:lnTo>
                    <a:pt x="0" y="1965960"/>
                  </a:lnTo>
                  <a:lnTo>
                    <a:pt x="1158240" y="1965960"/>
                  </a:lnTo>
                  <a:lnTo>
                    <a:pt x="1158240" y="1892808"/>
                  </a:lnTo>
                  <a:close/>
                </a:path>
                <a:path w="4517390" h="1965960">
                  <a:moveTo>
                    <a:pt x="1237488" y="1722120"/>
                  </a:moveTo>
                  <a:lnTo>
                    <a:pt x="0" y="1722120"/>
                  </a:lnTo>
                  <a:lnTo>
                    <a:pt x="0" y="1792224"/>
                  </a:lnTo>
                  <a:lnTo>
                    <a:pt x="1237488" y="1792224"/>
                  </a:lnTo>
                  <a:lnTo>
                    <a:pt x="1237488" y="1722120"/>
                  </a:lnTo>
                  <a:close/>
                </a:path>
                <a:path w="4517390" h="1965960">
                  <a:moveTo>
                    <a:pt x="1722120" y="1033272"/>
                  </a:moveTo>
                  <a:lnTo>
                    <a:pt x="0" y="1033272"/>
                  </a:lnTo>
                  <a:lnTo>
                    <a:pt x="0" y="1103376"/>
                  </a:lnTo>
                  <a:lnTo>
                    <a:pt x="1722120" y="1103376"/>
                  </a:lnTo>
                  <a:lnTo>
                    <a:pt x="1722120" y="1033272"/>
                  </a:lnTo>
                  <a:close/>
                </a:path>
                <a:path w="4517390" h="1965960">
                  <a:moveTo>
                    <a:pt x="4337304" y="688848"/>
                  </a:moveTo>
                  <a:lnTo>
                    <a:pt x="0" y="688848"/>
                  </a:lnTo>
                  <a:lnTo>
                    <a:pt x="0" y="762000"/>
                  </a:lnTo>
                  <a:lnTo>
                    <a:pt x="4337304" y="762000"/>
                  </a:lnTo>
                  <a:lnTo>
                    <a:pt x="4337304" y="688848"/>
                  </a:lnTo>
                  <a:close/>
                </a:path>
                <a:path w="4517390" h="1965960">
                  <a:moveTo>
                    <a:pt x="4517136" y="1548384"/>
                  </a:moveTo>
                  <a:lnTo>
                    <a:pt x="0" y="1548384"/>
                  </a:lnTo>
                  <a:lnTo>
                    <a:pt x="0" y="1621536"/>
                  </a:lnTo>
                  <a:lnTo>
                    <a:pt x="4517136" y="1621536"/>
                  </a:lnTo>
                  <a:lnTo>
                    <a:pt x="4517136" y="154838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229355" y="4430267"/>
              <a:ext cx="0" cy="2237740"/>
            </a:xfrm>
            <a:custGeom>
              <a:avLst/>
              <a:gdLst/>
              <a:ahLst/>
              <a:cxnLst/>
              <a:rect l="l" t="t" r="r" b="b"/>
              <a:pathLst>
                <a:path h="2237740">
                  <a:moveTo>
                    <a:pt x="0" y="2237231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3654552" y="6488988"/>
            <a:ext cx="1682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3%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67097" y="6126276"/>
            <a:ext cx="309880" cy="37020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25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12%</a:t>
            </a:r>
            <a:endParaRPr sz="1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11%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28788" y="5972657"/>
            <a:ext cx="23177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44%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620770" y="5800445"/>
            <a:ext cx="1676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3%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30675" y="5628233"/>
            <a:ext cx="1676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8%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33136" y="5455411"/>
            <a:ext cx="2317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17%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771900" y="5283453"/>
            <a:ext cx="1676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5%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46796" y="5111241"/>
            <a:ext cx="23177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42%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41090" y="4939029"/>
            <a:ext cx="1676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3%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25797" y="4766817"/>
            <a:ext cx="1676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9%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27194" y="4594047"/>
            <a:ext cx="2317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14%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72763" y="4422140"/>
            <a:ext cx="1676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25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</a:rPr>
              <a:t>7%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74624" y="4401769"/>
            <a:ext cx="2863215" cy="2265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4325" marR="5080" indent="1085215" algn="r">
              <a:lnSpc>
                <a:spcPct val="113000"/>
              </a:lnSpc>
              <a:spcBef>
                <a:spcPts val="9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Я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еще не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определился(ась)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Школьные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учителя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/</a:t>
            </a:r>
            <a:r>
              <a:rPr sz="1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классный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руководитель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Школьные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профориентационные</a:t>
            </a:r>
            <a:r>
              <a:rPr sz="1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мероприятия Телевидение,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радио,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другие</a:t>
            </a:r>
            <a:r>
              <a:rPr sz="1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СМИ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1397000" marR="9525" indent="92710" algn="r">
              <a:lnSpc>
                <a:spcPct val="113000"/>
              </a:lnSpc>
              <a:spcBef>
                <a:spcPts val="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Родители /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родственники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Проект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«Билет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будущее»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10160" algn="r">
              <a:lnSpc>
                <a:spcPct val="100000"/>
              </a:lnSpc>
              <a:spcBef>
                <a:spcPts val="155"/>
              </a:spcBef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Предметы,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которые</a:t>
            </a:r>
            <a:r>
              <a:rPr sz="1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я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интересом</a:t>
            </a:r>
            <a:r>
              <a:rPr sz="10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изучал(а)</a:t>
            </a:r>
            <a:r>
              <a:rPr sz="1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школе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332105" marR="9525" indent="958215" algn="r">
              <a:lnSpc>
                <a:spcPct val="113000"/>
              </a:lnSpc>
            </a:pPr>
            <a:r>
              <a:rPr sz="1000" dirty="0">
                <a:latin typeface="Times New Roman" panose="02020603050405020304"/>
                <a:cs typeface="Times New Roman" panose="02020603050405020304"/>
              </a:rPr>
              <a:t>Мнение</a:t>
            </a:r>
            <a:r>
              <a:rPr sz="1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друзей,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сверстников Мастер-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классы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1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экскурсии</a:t>
            </a:r>
            <a:r>
              <a:rPr sz="1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предприятия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Личный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интерес,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хобби,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увлечения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R="12065" algn="r">
              <a:lnSpc>
                <a:spcPct val="100000"/>
              </a:lnSpc>
              <a:spcBef>
                <a:spcPts val="160"/>
              </a:spcBef>
            </a:pP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Информация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 в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 интернете,</a:t>
            </a:r>
            <a:r>
              <a:rPr sz="1000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соцсетях</a:t>
            </a: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561975" marR="7620" indent="1904365" algn="r">
              <a:lnSpc>
                <a:spcPct val="113000"/>
              </a:lnSpc>
            </a:pP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Другое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Дни</a:t>
            </a:r>
            <a:r>
              <a:rPr sz="1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открытых</a:t>
            </a:r>
            <a:r>
              <a:rPr sz="1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дверей</a:t>
            </a:r>
            <a:r>
              <a:rPr sz="1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1000" spc="-10" dirty="0">
                <a:latin typeface="Times New Roman" panose="02020603050405020304"/>
                <a:cs typeface="Times New Roman" panose="02020603050405020304"/>
              </a:rPr>
              <a:t>колледжах</a:t>
            </a:r>
            <a:r>
              <a:rPr sz="1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000" dirty="0">
                <a:latin typeface="Times New Roman" panose="02020603050405020304"/>
                <a:cs typeface="Times New Roman" panose="02020603050405020304"/>
              </a:rPr>
              <a:t>/</a:t>
            </a:r>
            <a:r>
              <a:rPr sz="1000" spc="-20" dirty="0">
                <a:latin typeface="Times New Roman" panose="02020603050405020304"/>
                <a:cs typeface="Times New Roman" panose="02020603050405020304"/>
              </a:rPr>
              <a:t> вузах</a:t>
            </a:r>
            <a:endParaRPr sz="1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906902" y="4091177"/>
            <a:ext cx="28809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Факторы,</a:t>
            </a:r>
            <a:r>
              <a:rPr sz="1100" b="1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влияющие</a:t>
            </a:r>
            <a:r>
              <a:rPr sz="11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100" b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dirty="0">
                <a:latin typeface="Times New Roman" panose="02020603050405020304"/>
                <a:cs typeface="Times New Roman" panose="02020603050405020304"/>
              </a:rPr>
              <a:t>выбор</a:t>
            </a:r>
            <a:r>
              <a:rPr sz="1100" b="1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10" dirty="0">
                <a:latin typeface="Times New Roman" panose="02020603050405020304"/>
                <a:cs typeface="Times New Roman" panose="02020603050405020304"/>
              </a:rPr>
              <a:t>выпускников</a:t>
            </a:r>
            <a:endParaRPr sz="11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90500" y="4015740"/>
            <a:ext cx="8300084" cy="2792095"/>
          </a:xfrm>
          <a:custGeom>
            <a:avLst/>
            <a:gdLst/>
            <a:ahLst/>
            <a:cxnLst/>
            <a:rect l="l" t="t" r="r" b="b"/>
            <a:pathLst>
              <a:path w="8300084" h="2792095">
                <a:moveTo>
                  <a:pt x="0" y="2791968"/>
                </a:moveTo>
                <a:lnTo>
                  <a:pt x="8299704" y="2791968"/>
                </a:lnTo>
                <a:lnTo>
                  <a:pt x="8299704" y="0"/>
                </a:lnTo>
                <a:lnTo>
                  <a:pt x="0" y="0"/>
                </a:lnTo>
                <a:lnTo>
                  <a:pt x="0" y="2791968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5076444" y="2967227"/>
            <a:ext cx="2816860" cy="954405"/>
          </a:xfrm>
          <a:prstGeom prst="rect">
            <a:avLst/>
          </a:prstGeom>
          <a:solidFill>
            <a:srgbClr val="B7DEE8"/>
          </a:solidFill>
          <a:ln w="9144">
            <a:solidFill>
              <a:srgbClr val="4F81BC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68910" marR="160655" indent="1905" algn="ctr">
              <a:lnSpc>
                <a:spcPct val="100000"/>
              </a:lnSpc>
              <a:spcBef>
                <a:spcPts val="29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Что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14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кто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оказал НАИБОЛЬШЕЕ</a:t>
            </a:r>
            <a:r>
              <a:rPr sz="14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влияние</a:t>
            </a:r>
            <a:r>
              <a:rPr sz="1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4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Ваш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профессиональный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выбор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или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выбор</a:t>
            </a:r>
            <a:r>
              <a:rPr sz="14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учебного</a:t>
            </a:r>
            <a:r>
              <a:rPr sz="1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заведения?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3168" y="24382"/>
            <a:ext cx="551687" cy="683361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0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1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2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3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4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5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6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7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8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19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0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1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2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3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4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5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6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7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8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29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3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30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31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32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33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34.xml><?xml version="1.0" encoding="utf-8"?>
<p:tagLst xmlns:p="http://schemas.openxmlformats.org/presentationml/2006/main">
  <p:tag name="TABLE_ENDDRAG_ORIGIN_RECT" val="674*516"/>
  <p:tag name="TABLE_ENDDRAG_RECT" val="14*72*674*516"/>
</p:tagLst>
</file>

<file path=ppt/tags/tag4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5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6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7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8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ags/tag9.xml><?xml version="1.0" encoding="utf-8"?>
<p:tagLst xmlns:p="http://schemas.openxmlformats.org/presentationml/2006/main">
  <p:tag name="KSO_WM_DIAGRAM_VIRTUALLY_FRAME" val="{&quot;height&quot;:285.3540157480315,&quot;left&quot;:84.22496062992126,&quot;top&quot;:173.7959842519685,&quot;width&quot;:551.5649606299213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7752</Words>
  <Application>WPS Presentation</Application>
  <PresentationFormat>Экран (4:3)</PresentationFormat>
  <Paragraphs>443</Paragraphs>
  <Slides>15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Calibri</vt:lpstr>
      <vt:lpstr>Times New Roman</vt:lpstr>
      <vt:lpstr>Arial MT</vt:lpstr>
      <vt:lpstr>Тема Office</vt:lpstr>
      <vt:lpstr>МЕТОДИЧЕСКИЙ СБОР 26 февраля 2026 года</vt:lpstr>
      <vt:lpstr>Программа методического сбора</vt:lpstr>
      <vt:lpstr>Профориентация как часть государственной политики</vt:lpstr>
      <vt:lpstr>PowerPoint 演示文稿</vt:lpstr>
      <vt:lpstr>Инфраструктура профессиональной ориентации –</vt:lpstr>
      <vt:lpstr>Единая модель профориентации</vt:lpstr>
      <vt:lpstr>Социологический опрос</vt:lpstr>
      <vt:lpstr>Социологический опрос</vt:lpstr>
      <vt:lpstr>Социологический опрос</vt:lpstr>
      <vt:lpstr>Социологический опрос</vt:lpstr>
      <vt:lpstr>Социологический опрос</vt:lpstr>
      <vt:lpstr>Социологический опрос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WPS_1706840852</cp:lastModifiedBy>
  <cp:revision>161</cp:revision>
  <cp:lastPrinted>2024-02-01T00:32:00Z</cp:lastPrinted>
  <dcterms:created xsi:type="dcterms:W3CDTF">2023-03-14T01:40:00Z</dcterms:created>
  <dcterms:modified xsi:type="dcterms:W3CDTF">2026-03-30T06:57:02Z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54E47183EC964653A6703F156A3B9E45_12</vt:lpwstr>
  </property>
  <property fmtid="{D5CDD505-2E9C-101B-9397-08002B2CF9AE}" pid="3" name="KSOProductBuildVer">
    <vt:lpwstr>1049-12.2.0.23196</vt:lpwstr>
  </property>
</Properties>
</file>