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8"/>
  </p:handoutMasterIdLst>
  <p:sldIdLst>
    <p:sldId id="256" r:id="rId3"/>
    <p:sldId id="312" r:id="rId4"/>
    <p:sldId id="316" r:id="rId5"/>
    <p:sldId id="324" r:id="rId7"/>
  </p:sldIdLst>
  <p:sldSz cx="9144000" cy="6858000" type="screen4x3"/>
  <p:notesSz cx="6797675" cy="992632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DB7"/>
    <a:srgbClr val="C8D7EA"/>
    <a:srgbClr val="F4F7ED"/>
    <a:srgbClr val="0101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72"/>
      </p:cViewPr>
      <p:guideLst>
        <p:guide orient="horz" pos="215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User\Desktop\&#1052;&#1086;&#1085;&#1080;&#1090;&#1086;&#1088;&#1080;&#1085;&#1075;%20&#1060;&#1043;&#1054;&#1057;%202025%20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User\Desktop\&#1052;&#1086;&#1085;&#1080;&#1090;&#1086;&#1088;&#1080;&#1085;&#1075;%20&#1060;&#1043;&#1054;&#1057;%202025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44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4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отдельных предметов на углубленном уровне на уровне ООО и СОО</a:t>
            </a:r>
            <a:endParaRPr lang="ru-RU" sz="144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Лист2!$D$288</c:f>
              <c:strCache>
                <c:ptCount val="1"/>
                <c:pt idx="0">
                  <c:v>В 7-9 и 10-11 классах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Лист2!$E$287:$H$287</c:f>
              <c:strCache>
                <c:ptCount val="4"/>
                <c:pt idx="0">
                  <c:v>Математика</c:v>
                </c:pt>
                <c:pt idx="1">
                  <c:v>Физика</c:v>
                </c:pt>
                <c:pt idx="2">
                  <c:v>Химия</c:v>
                </c:pt>
                <c:pt idx="3">
                  <c:v>Биология</c:v>
                </c:pt>
              </c:strCache>
            </c:strRef>
          </c:cat>
          <c:val>
            <c:numRef>
              <c:f>Лист2!$E$288:$H$288</c:f>
              <c:numCache>
                <c:formatCode>0%</c:formatCode>
                <c:ptCount val="4"/>
                <c:pt idx="0">
                  <c:v>0.02</c:v>
                </c:pt>
                <c:pt idx="1">
                  <c:v>0.02</c:v>
                </c:pt>
                <c:pt idx="2">
                  <c:v>0.03</c:v>
                </c:pt>
                <c:pt idx="3" c:formatCode="0.00%">
                  <c:v>0.058</c:v>
                </c:pt>
              </c:numCache>
            </c:numRef>
          </c:val>
        </c:ser>
        <c:ser>
          <c:idx val="1"/>
          <c:order val="1"/>
          <c:tx>
            <c:strRef>
              <c:f>Лист2!$D$289</c:f>
              <c:strCache>
                <c:ptCount val="1"/>
                <c:pt idx="0">
                  <c:v>В 10-11 классах           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Лист2!$E$287:$H$287</c:f>
              <c:strCache>
                <c:ptCount val="4"/>
                <c:pt idx="0">
                  <c:v>Математика</c:v>
                </c:pt>
                <c:pt idx="1">
                  <c:v>Физика</c:v>
                </c:pt>
                <c:pt idx="2">
                  <c:v>Химия</c:v>
                </c:pt>
                <c:pt idx="3">
                  <c:v>Биология</c:v>
                </c:pt>
              </c:strCache>
            </c:strRef>
          </c:cat>
          <c:val>
            <c:numRef>
              <c:f>Лист2!$E$289:$H$289</c:f>
              <c:numCache>
                <c:formatCode>0.00%</c:formatCode>
                <c:ptCount val="4"/>
                <c:pt idx="0">
                  <c:v>0.416</c:v>
                </c:pt>
                <c:pt idx="1">
                  <c:v>0.228</c:v>
                </c:pt>
                <c:pt idx="2">
                  <c:v>0.215</c:v>
                </c:pt>
                <c:pt idx="3">
                  <c:v>0.344</c:v>
                </c:pt>
              </c:numCache>
            </c:numRef>
          </c:val>
        </c:ser>
        <c:ser>
          <c:idx val="2"/>
          <c:order val="2"/>
          <c:tx>
            <c:strRef>
              <c:f>Лист2!$D$290</c:f>
              <c:strCache>
                <c:ptCount val="1"/>
                <c:pt idx="0">
                  <c:v>В 7-9 классах                 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Лист2!$E$287:$H$287</c:f>
              <c:strCache>
                <c:ptCount val="4"/>
                <c:pt idx="0">
                  <c:v>Математика</c:v>
                </c:pt>
                <c:pt idx="1">
                  <c:v>Физика</c:v>
                </c:pt>
                <c:pt idx="2">
                  <c:v>Химия</c:v>
                </c:pt>
                <c:pt idx="3">
                  <c:v>Биология</c:v>
                </c:pt>
              </c:strCache>
            </c:strRef>
          </c:cat>
          <c:val>
            <c:numRef>
              <c:f>Лист2!$E$290:$H$290</c:f>
              <c:numCache>
                <c:formatCode>0%</c:formatCode>
                <c:ptCount val="4"/>
                <c:pt idx="0">
                  <c:v>0.01</c:v>
                </c:pt>
                <c:pt idx="1" c:formatCode="0.00%">
                  <c:v>0.023</c:v>
                </c:pt>
                <c:pt idx="2" c:formatCode="0.00%">
                  <c:v>0.023</c:v>
                </c:pt>
                <c:pt idx="3" c:formatCode="0.00%">
                  <c:v>0.047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4784568"/>
        <c:axId val="424784896"/>
      </c:barChart>
      <c:catAx>
        <c:axId val="424784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424784896"/>
        <c:crosses val="autoZero"/>
        <c:auto val="1"/>
        <c:lblAlgn val="ctr"/>
        <c:lblOffset val="100"/>
        <c:noMultiLvlLbl val="0"/>
      </c:catAx>
      <c:valAx>
        <c:axId val="4247848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24784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2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8bd5c2c-3def-4c2b-8c6a-61ee61e5dbe1}"/>
      </c:ext>
    </c:extLst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 lang="ru-RU" sz="1200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0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000" b="0" i="0" baseline="0">
                <a:effectLst/>
              </a:rPr>
              <a:t>Профили, планируемые к реализации в 2025-2026 учебном году</a:t>
            </a:r>
            <a:endParaRPr lang="ru-RU" sz="10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Лист2!$D$269:$D$273</c:f>
              <c:strCache>
                <c:ptCount val="5"/>
                <c:pt idx="0">
                  <c:v>Технологический профиль</c:v>
                </c:pt>
                <c:pt idx="1">
                  <c:v>Естественнонаучный профиль</c:v>
                </c:pt>
                <c:pt idx="2">
                  <c:v>Гуманитарный профиль</c:v>
                </c:pt>
                <c:pt idx="3">
                  <c:v>Социально-экономический профиль</c:v>
                </c:pt>
                <c:pt idx="4">
                  <c:v>Универсальный профиль</c:v>
                </c:pt>
              </c:strCache>
            </c:strRef>
          </c:cat>
          <c:val>
            <c:numRef>
              <c:f>Лист2!$E$269:$E$273</c:f>
              <c:numCache>
                <c:formatCode>0.00%</c:formatCode>
                <c:ptCount val="5"/>
                <c:pt idx="0">
                  <c:v>0.224</c:v>
                </c:pt>
                <c:pt idx="1">
                  <c:v>0.201</c:v>
                </c:pt>
                <c:pt idx="2">
                  <c:v>0.178</c:v>
                </c:pt>
                <c:pt idx="3">
                  <c:v>0.215</c:v>
                </c:pt>
                <c:pt idx="4">
                  <c:v>0.636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2535752"/>
        <c:axId val="362541328"/>
      </c:barChart>
      <c:catAx>
        <c:axId val="362535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362541328"/>
        <c:crosses val="autoZero"/>
        <c:auto val="1"/>
        <c:lblAlgn val="ctr"/>
        <c:lblOffset val="100"/>
        <c:noMultiLvlLbl val="0"/>
      </c:catAx>
      <c:valAx>
        <c:axId val="362541328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362535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41b7645d-f524-4917-aea2-5a6dea599b2a}"/>
      </c:ext>
    </c:extLst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 lang="ru-RU" sz="120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7A77C-7AC7-4655-A25B-CEAEA14DD53C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2E69E-3067-4AB5-9A65-6A34CFE5641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70C3E-D097-4F13-816B-E432A4AF114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496944" cy="1656184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МЕТОДИЧЕСКИЙ СБОР</a:t>
            </a:r>
            <a:b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февраля 2026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13494"/>
            <a:ext cx="9144000" cy="2222499"/>
          </a:xfrm>
          <a:prstGeom prst="rect">
            <a:avLst/>
          </a:prstGeom>
        </p:spPr>
      </p:pic>
      <p:sp>
        <p:nvSpPr>
          <p:cNvPr id="5" name="object 7"/>
          <p:cNvSpPr txBox="1">
            <a:spLocks noChangeArrowheads="1"/>
          </p:cNvSpPr>
          <p:nvPr/>
        </p:nvSpPr>
        <p:spPr bwMode="auto">
          <a:xfrm>
            <a:off x="1907704" y="5517232"/>
            <a:ext cx="5328592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700" rIns="0" bIns="0">
            <a:spAutoFit/>
          </a:bodyPr>
          <a:lstStyle>
            <a:lvl1pPr marL="1270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Борисовна, </a:t>
            </a:r>
            <a:endParaRPr lang="ru-RU" alt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теории и практики управления образованием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323528" y="3140968"/>
            <a:ext cx="8649344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Образовательное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пространство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школы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факторов</a:t>
            </a:r>
            <a:r>
              <a:rPr lang="ru-RU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качества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естественнонаучного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методического сбора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360" y="1557020"/>
            <a:ext cx="7898765" cy="3463290"/>
          </a:xfrm>
          <a:ln>
            <a:solidFill>
              <a:schemeClr val="accent1"/>
            </a:solidFill>
          </a:ln>
        </p:spPr>
        <p:txBody>
          <a:bodyPr>
            <a:normAutofit fontScale="5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Углубленное изучение предметов естественно-научного цикла в школах Амурской области (по результатам мониторинга)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естественнонаучного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Толпыго Ольга Витальевна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научного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МОАУ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</a:t>
            </a:r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endParaRPr lang="en-US" alt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Райчихинска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МОАУ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Константиновская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Сковородинская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endParaRPr lang="en-US" alt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endParaRPr lang="en-US" alt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Преподавание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отдельных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предметов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углубленном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ООО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</a:t>
            </a:r>
            <a:endParaRPr lang="en-US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Диаграмма 7"/>
          <p:cNvGraphicFramePr/>
          <p:nvPr>
            <p:ph idx="1"/>
          </p:nvPr>
        </p:nvGraphicFramePr>
        <p:xfrm>
          <a:off x="1191260" y="2061210"/>
          <a:ext cx="6620510" cy="336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Профили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,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планируемые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к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реализации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b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в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2025-2026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учебном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году</a:t>
            </a:r>
            <a:b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endParaRPr lang="en-US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graphicFrame>
        <p:nvGraphicFramePr>
          <p:cNvPr id="2" name="Диаграмма 35"/>
          <p:cNvGraphicFramePr/>
          <p:nvPr>
            <p:ph idx="1"/>
          </p:nvPr>
        </p:nvGraphicFramePr>
        <p:xfrm>
          <a:off x="457200" y="1600200"/>
          <a:ext cx="7657465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856</Words>
  <Application>WPS Presentation</Application>
  <PresentationFormat>Экран (4:3)</PresentationFormat>
  <Paragraphs>23</Paragraphs>
  <Slides>4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Тема Office</vt:lpstr>
      <vt:lpstr>МЕТОДИЧЕСКИЙ СБОР 26 февраля 2026 года</vt:lpstr>
      <vt:lpstr>Программа методического сбора</vt:lpstr>
      <vt:lpstr>Преподавание отдельных предметов на углубленном уровне на уровне ООО и СОО</vt:lpstr>
      <vt:lpstr>Профили, планируемые к реализации  в 2025-2026 учебном году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WPS_1706840852</cp:lastModifiedBy>
  <cp:revision>160</cp:revision>
  <cp:lastPrinted>2024-02-01T00:32:00Z</cp:lastPrinted>
  <dcterms:created xsi:type="dcterms:W3CDTF">2023-03-14T01:40:00Z</dcterms:created>
  <dcterms:modified xsi:type="dcterms:W3CDTF">2026-05-21T01:04:12Z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54E47183EC964653A6703F156A3B9E45_12</vt:lpwstr>
  </property>
  <property fmtid="{D5CDD505-2E9C-101B-9397-08002B2CF9AE}" pid="3" name="KSOProductBuildVer">
    <vt:lpwstr>1049-12.1.0.26372</vt:lpwstr>
  </property>
</Properties>
</file>